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4236" r:id="rId4"/>
  </p:sldMasterIdLst>
  <p:sldIdLst>
    <p:sldId id="256" r:id="rId5"/>
    <p:sldId id="300" r:id="rId6"/>
    <p:sldId id="263" r:id="rId7"/>
    <p:sldId id="291" r:id="rId8"/>
    <p:sldId id="292" r:id="rId9"/>
    <p:sldId id="293" r:id="rId10"/>
    <p:sldId id="301" r:id="rId11"/>
    <p:sldId id="294" r:id="rId12"/>
    <p:sldId id="302" r:id="rId13"/>
    <p:sldId id="283" r:id="rId14"/>
    <p:sldId id="284" r:id="rId15"/>
    <p:sldId id="285" r:id="rId16"/>
    <p:sldId id="286" r:id="rId17"/>
    <p:sldId id="296" r:id="rId18"/>
    <p:sldId id="297" r:id="rId19"/>
    <p:sldId id="303" r:id="rId20"/>
    <p:sldId id="306" r:id="rId21"/>
    <p:sldId id="298" r:id="rId22"/>
    <p:sldId id="264" r:id="rId23"/>
    <p:sldId id="265" r:id="rId24"/>
    <p:sldId id="266" r:id="rId25"/>
    <p:sldId id="267" r:id="rId26"/>
    <p:sldId id="268" r:id="rId27"/>
    <p:sldId id="269" r:id="rId28"/>
    <p:sldId id="271" r:id="rId29"/>
    <p:sldId id="272" r:id="rId30"/>
    <p:sldId id="270" r:id="rId31"/>
    <p:sldId id="277" r:id="rId32"/>
    <p:sldId id="273" r:id="rId33"/>
    <p:sldId id="278" r:id="rId34"/>
    <p:sldId id="274" r:id="rId35"/>
    <p:sldId id="275" r:id="rId36"/>
    <p:sldId id="279" r:id="rId37"/>
    <p:sldId id="281" r:id="rId38"/>
    <p:sldId id="282" r:id="rId39"/>
    <p:sldId id="304" r:id="rId40"/>
    <p:sldId id="288" r:id="rId41"/>
    <p:sldId id="289" r:id="rId42"/>
    <p:sldId id="290" r:id="rId43"/>
    <p:sldId id="305" r:id="rId44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F7D"/>
    <a:srgbClr val="2B4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EDFC75-6B49-A1A0-3094-4FF84291C75B}" v="268" dt="2022-01-01T16:49:57.790"/>
    <p1510:client id="{805A79A4-89A0-290C-3C4E-60971791D6FA}" v="99" dt="2022-01-01T19:00:06.081"/>
    <p1510:client id="{A73CE443-88B1-4436-153D-F54F46AADA76}" v="7" dt="2022-01-01T18:26:05.767"/>
    <p1510:client id="{D06BD052-6557-4828-8480-CE6E3C969E88}" v="343" dt="2022-01-01T14:40:39.128"/>
    <p1510:client id="{F7D52CCA-1D88-8EAC-0C1E-C7E877FB29CC}" v="1446" dt="2022-01-01T20:10:21.6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380"/>
    <p:restoredTop sz="96247" autoAdjust="0"/>
  </p:normalViewPr>
  <p:slideViewPr>
    <p:cSldViewPr snapToGrid="0">
      <p:cViewPr varScale="1">
        <p:scale>
          <a:sx n="104" d="100"/>
          <a:sy n="104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1AB7F6-79B2-4963-AA1C-FA9472FB1914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1DB1D9-F8A5-4B99-B2C2-39947ACA8996}">
      <dgm:prSet/>
      <dgm:spPr/>
      <dgm:t>
        <a:bodyPr/>
        <a:lstStyle/>
        <a:p>
          <a:r>
            <a:rPr lang="he-IL"/>
            <a:t>שיפור אמינות בהעסקת מורה מתאים.</a:t>
          </a:r>
          <a:endParaRPr lang="en-US"/>
        </a:p>
      </dgm:t>
    </dgm:pt>
    <dgm:pt modelId="{99FE1C6D-9ADF-4611-A763-D03200ED0FE2}" type="parTrans" cxnId="{46F3E000-F8A0-4505-AD61-82A38DE1E1C9}">
      <dgm:prSet/>
      <dgm:spPr/>
      <dgm:t>
        <a:bodyPr/>
        <a:lstStyle/>
        <a:p>
          <a:endParaRPr lang="en-US"/>
        </a:p>
      </dgm:t>
    </dgm:pt>
    <dgm:pt modelId="{7C8683F5-01DC-444F-AE04-463B99470A28}" type="sibTrans" cxnId="{46F3E000-F8A0-4505-AD61-82A38DE1E1C9}">
      <dgm:prSet/>
      <dgm:spPr/>
      <dgm:t>
        <a:bodyPr/>
        <a:lstStyle/>
        <a:p>
          <a:endParaRPr lang="en-US"/>
        </a:p>
      </dgm:t>
    </dgm:pt>
    <dgm:pt modelId="{46B3D631-918A-4D25-99ED-5F33E27A7C4B}">
      <dgm:prSet/>
      <dgm:spPr/>
      <dgm:t>
        <a:bodyPr/>
        <a:lstStyle/>
        <a:p>
          <a:r>
            <a:rPr lang="he-IL"/>
            <a:t>עידוד הפחתת המחירים ע"י יצירת תחרות.</a:t>
          </a:r>
          <a:endParaRPr lang="en-US"/>
        </a:p>
      </dgm:t>
    </dgm:pt>
    <dgm:pt modelId="{6FAD1A04-F018-41A3-A5FB-2D36C4A3EB22}" type="parTrans" cxnId="{8E48789A-B35D-4E43-8F4E-665EB07FAE93}">
      <dgm:prSet/>
      <dgm:spPr/>
      <dgm:t>
        <a:bodyPr/>
        <a:lstStyle/>
        <a:p>
          <a:endParaRPr lang="en-US"/>
        </a:p>
      </dgm:t>
    </dgm:pt>
    <dgm:pt modelId="{B097AF37-DA68-4790-8C09-31FC7D01F01C}" type="sibTrans" cxnId="{8E48789A-B35D-4E43-8F4E-665EB07FAE93}">
      <dgm:prSet/>
      <dgm:spPr/>
      <dgm:t>
        <a:bodyPr/>
        <a:lstStyle/>
        <a:p>
          <a:endParaRPr lang="en-US"/>
        </a:p>
      </dgm:t>
    </dgm:pt>
    <dgm:pt modelId="{6D474C15-5F75-4C89-83AF-AE082F062D4E}">
      <dgm:prSet/>
      <dgm:spPr/>
      <dgm:t>
        <a:bodyPr/>
        <a:lstStyle/>
        <a:p>
          <a:r>
            <a:rPr lang="he-IL"/>
            <a:t>התאמת המערכת לדור הצעיר.</a:t>
          </a:r>
          <a:endParaRPr lang="en-US"/>
        </a:p>
      </dgm:t>
    </dgm:pt>
    <dgm:pt modelId="{C87C25D5-B098-48D1-A31E-3F29DB424C1B}" type="parTrans" cxnId="{9C30383F-DB9F-4609-9F6B-92EF36020D7F}">
      <dgm:prSet/>
      <dgm:spPr/>
      <dgm:t>
        <a:bodyPr/>
        <a:lstStyle/>
        <a:p>
          <a:endParaRPr lang="en-US"/>
        </a:p>
      </dgm:t>
    </dgm:pt>
    <dgm:pt modelId="{9713D5D5-C244-4145-8CD3-A2F2A9447DD9}" type="sibTrans" cxnId="{9C30383F-DB9F-4609-9F6B-92EF36020D7F}">
      <dgm:prSet/>
      <dgm:spPr/>
      <dgm:t>
        <a:bodyPr/>
        <a:lstStyle/>
        <a:p>
          <a:endParaRPr lang="en-US"/>
        </a:p>
      </dgm:t>
    </dgm:pt>
    <dgm:pt modelId="{3D784F48-1B05-4C0F-A796-0CBBFA2ED699}" type="pres">
      <dgm:prSet presAssocID="{A11AB7F6-79B2-4963-AA1C-FA9472FB191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5A27D90-F1A8-4BF8-90AC-515BB3153B8B}" type="pres">
      <dgm:prSet presAssocID="{B61DB1D9-F8A5-4B99-B2C2-39947ACA8996}" presName="hierRoot1" presStyleCnt="0"/>
      <dgm:spPr/>
    </dgm:pt>
    <dgm:pt modelId="{BB2DE166-034F-49A7-97F7-D5440AFEAC45}" type="pres">
      <dgm:prSet presAssocID="{B61DB1D9-F8A5-4B99-B2C2-39947ACA8996}" presName="composite" presStyleCnt="0"/>
      <dgm:spPr/>
    </dgm:pt>
    <dgm:pt modelId="{E17084B1-D645-40A6-B0D6-007B1151D623}" type="pres">
      <dgm:prSet presAssocID="{B61DB1D9-F8A5-4B99-B2C2-39947ACA8996}" presName="background" presStyleLbl="node0" presStyleIdx="0" presStyleCnt="3"/>
      <dgm:spPr/>
    </dgm:pt>
    <dgm:pt modelId="{A0249029-8B3C-4656-BF1D-BF80E1217995}" type="pres">
      <dgm:prSet presAssocID="{B61DB1D9-F8A5-4B99-B2C2-39947ACA8996}" presName="text" presStyleLbl="fgAcc0" presStyleIdx="0" presStyleCnt="3">
        <dgm:presLayoutVars>
          <dgm:chPref val="3"/>
        </dgm:presLayoutVars>
      </dgm:prSet>
      <dgm:spPr/>
    </dgm:pt>
    <dgm:pt modelId="{D58653A1-946C-4322-8451-D0EFE09C3B14}" type="pres">
      <dgm:prSet presAssocID="{B61DB1D9-F8A5-4B99-B2C2-39947ACA8996}" presName="hierChild2" presStyleCnt="0"/>
      <dgm:spPr/>
    </dgm:pt>
    <dgm:pt modelId="{17D7AAC3-8F7F-4C7A-9844-9A1F9A253359}" type="pres">
      <dgm:prSet presAssocID="{46B3D631-918A-4D25-99ED-5F33E27A7C4B}" presName="hierRoot1" presStyleCnt="0"/>
      <dgm:spPr/>
    </dgm:pt>
    <dgm:pt modelId="{A48389CB-75B0-4F8B-A680-77B3B4F6622D}" type="pres">
      <dgm:prSet presAssocID="{46B3D631-918A-4D25-99ED-5F33E27A7C4B}" presName="composite" presStyleCnt="0"/>
      <dgm:spPr/>
    </dgm:pt>
    <dgm:pt modelId="{B24D7CF8-FF72-47DC-B609-FAF1497EE0E0}" type="pres">
      <dgm:prSet presAssocID="{46B3D631-918A-4D25-99ED-5F33E27A7C4B}" presName="background" presStyleLbl="node0" presStyleIdx="1" presStyleCnt="3"/>
      <dgm:spPr/>
    </dgm:pt>
    <dgm:pt modelId="{85DE0376-5014-45AC-A555-C4CC668A78C4}" type="pres">
      <dgm:prSet presAssocID="{46B3D631-918A-4D25-99ED-5F33E27A7C4B}" presName="text" presStyleLbl="fgAcc0" presStyleIdx="1" presStyleCnt="3">
        <dgm:presLayoutVars>
          <dgm:chPref val="3"/>
        </dgm:presLayoutVars>
      </dgm:prSet>
      <dgm:spPr/>
    </dgm:pt>
    <dgm:pt modelId="{EE17EA98-AC72-4CEF-B8B5-C9A73DECA988}" type="pres">
      <dgm:prSet presAssocID="{46B3D631-918A-4D25-99ED-5F33E27A7C4B}" presName="hierChild2" presStyleCnt="0"/>
      <dgm:spPr/>
    </dgm:pt>
    <dgm:pt modelId="{95973860-1D97-4D61-939B-A2E325EF12B9}" type="pres">
      <dgm:prSet presAssocID="{6D474C15-5F75-4C89-83AF-AE082F062D4E}" presName="hierRoot1" presStyleCnt="0"/>
      <dgm:spPr/>
    </dgm:pt>
    <dgm:pt modelId="{24BB241D-5975-465E-B633-B8AF6930D0B4}" type="pres">
      <dgm:prSet presAssocID="{6D474C15-5F75-4C89-83AF-AE082F062D4E}" presName="composite" presStyleCnt="0"/>
      <dgm:spPr/>
    </dgm:pt>
    <dgm:pt modelId="{4963EA5A-7B25-4337-A922-AE195F427389}" type="pres">
      <dgm:prSet presAssocID="{6D474C15-5F75-4C89-83AF-AE082F062D4E}" presName="background" presStyleLbl="node0" presStyleIdx="2" presStyleCnt="3"/>
      <dgm:spPr/>
    </dgm:pt>
    <dgm:pt modelId="{B84D793A-3D43-4252-BAFE-520BDE7124A9}" type="pres">
      <dgm:prSet presAssocID="{6D474C15-5F75-4C89-83AF-AE082F062D4E}" presName="text" presStyleLbl="fgAcc0" presStyleIdx="2" presStyleCnt="3">
        <dgm:presLayoutVars>
          <dgm:chPref val="3"/>
        </dgm:presLayoutVars>
      </dgm:prSet>
      <dgm:spPr/>
    </dgm:pt>
    <dgm:pt modelId="{BA0577C9-665D-46BD-A01E-6F69A4695C0F}" type="pres">
      <dgm:prSet presAssocID="{6D474C15-5F75-4C89-83AF-AE082F062D4E}" presName="hierChild2" presStyleCnt="0"/>
      <dgm:spPr/>
    </dgm:pt>
  </dgm:ptLst>
  <dgm:cxnLst>
    <dgm:cxn modelId="{46F3E000-F8A0-4505-AD61-82A38DE1E1C9}" srcId="{A11AB7F6-79B2-4963-AA1C-FA9472FB1914}" destId="{B61DB1D9-F8A5-4B99-B2C2-39947ACA8996}" srcOrd="0" destOrd="0" parTransId="{99FE1C6D-9ADF-4611-A763-D03200ED0FE2}" sibTransId="{7C8683F5-01DC-444F-AE04-463B99470A28}"/>
    <dgm:cxn modelId="{88792E01-A6AD-4EFC-9910-43B70CF09508}" type="presOf" srcId="{46B3D631-918A-4D25-99ED-5F33E27A7C4B}" destId="{85DE0376-5014-45AC-A555-C4CC668A78C4}" srcOrd="0" destOrd="0" presId="urn:microsoft.com/office/officeart/2005/8/layout/hierarchy1"/>
    <dgm:cxn modelId="{B236DB03-50C5-4A33-AF51-FD18D9F4D9CC}" type="presOf" srcId="{6D474C15-5F75-4C89-83AF-AE082F062D4E}" destId="{B84D793A-3D43-4252-BAFE-520BDE7124A9}" srcOrd="0" destOrd="0" presId="urn:microsoft.com/office/officeart/2005/8/layout/hierarchy1"/>
    <dgm:cxn modelId="{9C30383F-DB9F-4609-9F6B-92EF36020D7F}" srcId="{A11AB7F6-79B2-4963-AA1C-FA9472FB1914}" destId="{6D474C15-5F75-4C89-83AF-AE082F062D4E}" srcOrd="2" destOrd="0" parTransId="{C87C25D5-B098-48D1-A31E-3F29DB424C1B}" sibTransId="{9713D5D5-C244-4145-8CD3-A2F2A9447DD9}"/>
    <dgm:cxn modelId="{789FF875-286E-4B3D-9FCD-B850387FD402}" type="presOf" srcId="{A11AB7F6-79B2-4963-AA1C-FA9472FB1914}" destId="{3D784F48-1B05-4C0F-A796-0CBBFA2ED699}" srcOrd="0" destOrd="0" presId="urn:microsoft.com/office/officeart/2005/8/layout/hierarchy1"/>
    <dgm:cxn modelId="{8E48789A-B35D-4E43-8F4E-665EB07FAE93}" srcId="{A11AB7F6-79B2-4963-AA1C-FA9472FB1914}" destId="{46B3D631-918A-4D25-99ED-5F33E27A7C4B}" srcOrd="1" destOrd="0" parTransId="{6FAD1A04-F018-41A3-A5FB-2D36C4A3EB22}" sibTransId="{B097AF37-DA68-4790-8C09-31FC7D01F01C}"/>
    <dgm:cxn modelId="{01402FB2-0F9B-4536-8524-11B76973B32B}" type="presOf" srcId="{B61DB1D9-F8A5-4B99-B2C2-39947ACA8996}" destId="{A0249029-8B3C-4656-BF1D-BF80E1217995}" srcOrd="0" destOrd="0" presId="urn:microsoft.com/office/officeart/2005/8/layout/hierarchy1"/>
    <dgm:cxn modelId="{29C20CF0-F031-49B9-B47D-ED2ECAA0F78A}" type="presParOf" srcId="{3D784F48-1B05-4C0F-A796-0CBBFA2ED699}" destId="{A5A27D90-F1A8-4BF8-90AC-515BB3153B8B}" srcOrd="0" destOrd="0" presId="urn:microsoft.com/office/officeart/2005/8/layout/hierarchy1"/>
    <dgm:cxn modelId="{2E95972F-8148-41BF-8733-E29B58D6DEEF}" type="presParOf" srcId="{A5A27D90-F1A8-4BF8-90AC-515BB3153B8B}" destId="{BB2DE166-034F-49A7-97F7-D5440AFEAC45}" srcOrd="0" destOrd="0" presId="urn:microsoft.com/office/officeart/2005/8/layout/hierarchy1"/>
    <dgm:cxn modelId="{14368F28-30D3-4972-86BC-5B589810F991}" type="presParOf" srcId="{BB2DE166-034F-49A7-97F7-D5440AFEAC45}" destId="{E17084B1-D645-40A6-B0D6-007B1151D623}" srcOrd="0" destOrd="0" presId="urn:microsoft.com/office/officeart/2005/8/layout/hierarchy1"/>
    <dgm:cxn modelId="{85907BBE-DEBB-4001-A962-7D256EEEE029}" type="presParOf" srcId="{BB2DE166-034F-49A7-97F7-D5440AFEAC45}" destId="{A0249029-8B3C-4656-BF1D-BF80E1217995}" srcOrd="1" destOrd="0" presId="urn:microsoft.com/office/officeart/2005/8/layout/hierarchy1"/>
    <dgm:cxn modelId="{4143464D-F1AB-41F7-8A6D-29C3693942D3}" type="presParOf" srcId="{A5A27D90-F1A8-4BF8-90AC-515BB3153B8B}" destId="{D58653A1-946C-4322-8451-D0EFE09C3B14}" srcOrd="1" destOrd="0" presId="urn:microsoft.com/office/officeart/2005/8/layout/hierarchy1"/>
    <dgm:cxn modelId="{3D507568-A202-4C2F-ACE7-929ED9D5993E}" type="presParOf" srcId="{3D784F48-1B05-4C0F-A796-0CBBFA2ED699}" destId="{17D7AAC3-8F7F-4C7A-9844-9A1F9A253359}" srcOrd="1" destOrd="0" presId="urn:microsoft.com/office/officeart/2005/8/layout/hierarchy1"/>
    <dgm:cxn modelId="{31CB67AE-750B-4585-86A4-1F26533438A3}" type="presParOf" srcId="{17D7AAC3-8F7F-4C7A-9844-9A1F9A253359}" destId="{A48389CB-75B0-4F8B-A680-77B3B4F6622D}" srcOrd="0" destOrd="0" presId="urn:microsoft.com/office/officeart/2005/8/layout/hierarchy1"/>
    <dgm:cxn modelId="{613F48D7-3E93-42EE-AEEA-6BBD0AD6FD85}" type="presParOf" srcId="{A48389CB-75B0-4F8B-A680-77B3B4F6622D}" destId="{B24D7CF8-FF72-47DC-B609-FAF1497EE0E0}" srcOrd="0" destOrd="0" presId="urn:microsoft.com/office/officeart/2005/8/layout/hierarchy1"/>
    <dgm:cxn modelId="{45DA9888-1276-4B89-BDAF-8373964E1BD9}" type="presParOf" srcId="{A48389CB-75B0-4F8B-A680-77B3B4F6622D}" destId="{85DE0376-5014-45AC-A555-C4CC668A78C4}" srcOrd="1" destOrd="0" presId="urn:microsoft.com/office/officeart/2005/8/layout/hierarchy1"/>
    <dgm:cxn modelId="{9A7AAA23-5B0D-4A86-B97E-12A06B82A0C3}" type="presParOf" srcId="{17D7AAC3-8F7F-4C7A-9844-9A1F9A253359}" destId="{EE17EA98-AC72-4CEF-B8B5-C9A73DECA988}" srcOrd="1" destOrd="0" presId="urn:microsoft.com/office/officeart/2005/8/layout/hierarchy1"/>
    <dgm:cxn modelId="{C475801D-4FDF-434C-A308-D3DAFD244DCE}" type="presParOf" srcId="{3D784F48-1B05-4C0F-A796-0CBBFA2ED699}" destId="{95973860-1D97-4D61-939B-A2E325EF12B9}" srcOrd="2" destOrd="0" presId="urn:microsoft.com/office/officeart/2005/8/layout/hierarchy1"/>
    <dgm:cxn modelId="{B8FB747C-50AE-40F2-BC53-FBE4250D97AF}" type="presParOf" srcId="{95973860-1D97-4D61-939B-A2E325EF12B9}" destId="{24BB241D-5975-465E-B633-B8AF6930D0B4}" srcOrd="0" destOrd="0" presId="urn:microsoft.com/office/officeart/2005/8/layout/hierarchy1"/>
    <dgm:cxn modelId="{1D19DF58-2469-47C1-9864-1D48CDEDED5C}" type="presParOf" srcId="{24BB241D-5975-465E-B633-B8AF6930D0B4}" destId="{4963EA5A-7B25-4337-A922-AE195F427389}" srcOrd="0" destOrd="0" presId="urn:microsoft.com/office/officeart/2005/8/layout/hierarchy1"/>
    <dgm:cxn modelId="{5E3C7DD4-5E7C-4617-89F8-451F41BE7C50}" type="presParOf" srcId="{24BB241D-5975-465E-B633-B8AF6930D0B4}" destId="{B84D793A-3D43-4252-BAFE-520BDE7124A9}" srcOrd="1" destOrd="0" presId="urn:microsoft.com/office/officeart/2005/8/layout/hierarchy1"/>
    <dgm:cxn modelId="{5C72F279-655B-414D-92F5-6A1136A84D3A}" type="presParOf" srcId="{95973860-1D97-4D61-939B-A2E325EF12B9}" destId="{BA0577C9-665D-46BD-A01E-6F69A4695C0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7084B1-D645-40A6-B0D6-007B1151D623}">
      <dsp:nvSpPr>
        <dsp:cNvPr id="0" name=""/>
        <dsp:cNvSpPr/>
      </dsp:nvSpPr>
      <dsp:spPr>
        <a:xfrm>
          <a:off x="0" y="1797574"/>
          <a:ext cx="1659581" cy="1053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249029-8B3C-4656-BF1D-BF80E1217995}">
      <dsp:nvSpPr>
        <dsp:cNvPr id="0" name=""/>
        <dsp:cNvSpPr/>
      </dsp:nvSpPr>
      <dsp:spPr>
        <a:xfrm>
          <a:off x="184398" y="1972752"/>
          <a:ext cx="1659581" cy="10538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000" kern="1200"/>
            <a:t>שיפור אמינות בהעסקת מורה מתאים.</a:t>
          </a:r>
          <a:endParaRPr lang="en-US" sz="2000" kern="1200"/>
        </a:p>
      </dsp:txBody>
      <dsp:txXfrm>
        <a:off x="215264" y="2003618"/>
        <a:ext cx="1597849" cy="992102"/>
      </dsp:txXfrm>
    </dsp:sp>
    <dsp:sp modelId="{B24D7CF8-FF72-47DC-B609-FAF1497EE0E0}">
      <dsp:nvSpPr>
        <dsp:cNvPr id="0" name=""/>
        <dsp:cNvSpPr/>
      </dsp:nvSpPr>
      <dsp:spPr>
        <a:xfrm>
          <a:off x="2028378" y="1797574"/>
          <a:ext cx="1659581" cy="1053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DE0376-5014-45AC-A555-C4CC668A78C4}">
      <dsp:nvSpPr>
        <dsp:cNvPr id="0" name=""/>
        <dsp:cNvSpPr/>
      </dsp:nvSpPr>
      <dsp:spPr>
        <a:xfrm>
          <a:off x="2212776" y="1972752"/>
          <a:ext cx="1659581" cy="10538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000" kern="1200"/>
            <a:t>עידוד הפחתת המחירים ע"י יצירת תחרות.</a:t>
          </a:r>
          <a:endParaRPr lang="en-US" sz="2000" kern="1200"/>
        </a:p>
      </dsp:txBody>
      <dsp:txXfrm>
        <a:off x="2243642" y="2003618"/>
        <a:ext cx="1597849" cy="992102"/>
      </dsp:txXfrm>
    </dsp:sp>
    <dsp:sp modelId="{4963EA5A-7B25-4337-A922-AE195F427389}">
      <dsp:nvSpPr>
        <dsp:cNvPr id="0" name=""/>
        <dsp:cNvSpPr/>
      </dsp:nvSpPr>
      <dsp:spPr>
        <a:xfrm>
          <a:off x="4056756" y="1797574"/>
          <a:ext cx="1659581" cy="1053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4D793A-3D43-4252-BAFE-520BDE7124A9}">
      <dsp:nvSpPr>
        <dsp:cNvPr id="0" name=""/>
        <dsp:cNvSpPr/>
      </dsp:nvSpPr>
      <dsp:spPr>
        <a:xfrm>
          <a:off x="4241153" y="1972752"/>
          <a:ext cx="1659581" cy="10538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000" kern="1200"/>
            <a:t>התאמת המערכת לדור הצעיר.</a:t>
          </a:r>
          <a:endParaRPr lang="en-US" sz="2000" kern="1200"/>
        </a:p>
      </dsp:txBody>
      <dsp:txXfrm>
        <a:off x="4272019" y="2003618"/>
        <a:ext cx="1597849" cy="9921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75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760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739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79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7976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4202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781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9809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152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420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875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58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2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45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682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35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74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</a:t>
            </a:r>
          </a:p>
          <a:p>
            <a:pPr lvl="6"/>
            <a:r>
              <a:rPr lang="en-US"/>
              <a:t>Seven</a:t>
            </a:r>
          </a:p>
          <a:p>
            <a:pPr lvl="7"/>
            <a:r>
              <a:rPr lang="en-US"/>
              <a:t>Eight</a:t>
            </a:r>
          </a:p>
          <a:p>
            <a:pPr lvl="8"/>
            <a:r>
              <a:rPr lang="en-US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483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37" r:id="rId1"/>
    <p:sldLayoutId id="2147484238" r:id="rId2"/>
    <p:sldLayoutId id="2147484239" r:id="rId3"/>
    <p:sldLayoutId id="2147484240" r:id="rId4"/>
    <p:sldLayoutId id="2147484241" r:id="rId5"/>
    <p:sldLayoutId id="2147484242" r:id="rId6"/>
    <p:sldLayoutId id="2147484243" r:id="rId7"/>
    <p:sldLayoutId id="2147484244" r:id="rId8"/>
    <p:sldLayoutId id="2147484245" r:id="rId9"/>
    <p:sldLayoutId id="2147484246" r:id="rId10"/>
    <p:sldLayoutId id="2147484247" r:id="rId11"/>
    <p:sldLayoutId id="2147484248" r:id="rId12"/>
    <p:sldLayoutId id="2147484249" r:id="rId13"/>
    <p:sldLayoutId id="2147484250" r:id="rId14"/>
    <p:sldLayoutId id="2147484251" r:id="rId15"/>
    <p:sldLayoutId id="2147484252" r:id="rId16"/>
    <p:sldLayoutId id="214748425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mogJakov/TutorTime.git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20D73A-4F1B-4F58-9E32-3D1A67178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9682" y="3860551"/>
            <a:ext cx="4762018" cy="137912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ctr"/>
            <a:endParaRPr lang="en-US" sz="2100" b="1" u="sng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"/>
              <a:cs typeface="Arial"/>
            </a:endParaRPr>
          </a:p>
          <a:p>
            <a:pPr algn="ctr"/>
            <a:r>
              <a:rPr lang="en-US" sz="6000" b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TUTOR TIME</a:t>
            </a: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F2A327E8-3C04-435F-91D5-21C195A31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376" y="1568444"/>
            <a:ext cx="2748039" cy="269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02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רשים זרימה: סרט מנוקב 2">
            <a:extLst>
              <a:ext uri="{FF2B5EF4-FFF2-40B4-BE49-F238E27FC236}">
                <a16:creationId xmlns:a16="http://schemas.microsoft.com/office/drawing/2014/main" id="{CC68A0A3-F856-4818-ACD5-C903C1B53322}"/>
              </a:ext>
            </a:extLst>
          </p:cNvPr>
          <p:cNvSpPr/>
          <p:nvPr/>
        </p:nvSpPr>
        <p:spPr>
          <a:xfrm rot="181226">
            <a:off x="6699268" y="431279"/>
            <a:ext cx="4046361" cy="1047642"/>
          </a:xfrm>
          <a:prstGeom prst="flowChartPunchedTape">
            <a:avLst/>
          </a:prstGeom>
          <a:solidFill>
            <a:srgbClr val="365F7D"/>
          </a:solidFill>
          <a:ln>
            <a:solidFill>
              <a:srgbClr val="2B4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FEE7D8B-93FC-45A9-8BFD-13F4EDC0D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67" y="624461"/>
            <a:ext cx="4046361" cy="661277"/>
          </a:xfrm>
          <a:noFill/>
        </p:spPr>
        <p:txBody>
          <a:bodyPr>
            <a:normAutofit/>
          </a:bodyPr>
          <a:lstStyle/>
          <a:p>
            <a:pPr algn="ctr"/>
            <a:r>
              <a:rPr lang="he-IL" sz="3600" b="1">
                <a:solidFill>
                  <a:schemeClr val="tx1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דיאגרמות</a:t>
            </a:r>
          </a:p>
        </p:txBody>
      </p:sp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AD359934-9E1D-43D9-A2FE-2729AFB52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" y="1718703"/>
            <a:ext cx="5903624" cy="5156951"/>
          </a:xfrm>
          <a:prstGeom prst="rect">
            <a:avLst/>
          </a:prstGeom>
        </p:spPr>
      </p:pic>
      <p:pic>
        <p:nvPicPr>
          <p:cNvPr id="10" name="Picture 10" descr="Diagram&#10;&#10;Description automatically generated">
            <a:extLst>
              <a:ext uri="{FF2B5EF4-FFF2-40B4-BE49-F238E27FC236}">
                <a16:creationId xmlns:a16="http://schemas.microsoft.com/office/drawing/2014/main" id="{69372268-4571-4436-9765-7F23CCA0C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122" y="1712838"/>
            <a:ext cx="6278380" cy="51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40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רשים זרימה: סרט מנוקב 2">
            <a:extLst>
              <a:ext uri="{FF2B5EF4-FFF2-40B4-BE49-F238E27FC236}">
                <a16:creationId xmlns:a16="http://schemas.microsoft.com/office/drawing/2014/main" id="{CC68A0A3-F856-4818-ACD5-C903C1B53322}"/>
              </a:ext>
            </a:extLst>
          </p:cNvPr>
          <p:cNvSpPr/>
          <p:nvPr/>
        </p:nvSpPr>
        <p:spPr>
          <a:xfrm rot="181226">
            <a:off x="6699268" y="431279"/>
            <a:ext cx="4046361" cy="1047642"/>
          </a:xfrm>
          <a:prstGeom prst="flowChartPunchedTape">
            <a:avLst/>
          </a:prstGeom>
          <a:solidFill>
            <a:srgbClr val="365F7D"/>
          </a:solidFill>
          <a:ln>
            <a:solidFill>
              <a:srgbClr val="2B4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FEE7D8B-93FC-45A9-8BFD-13F4EDC0D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67" y="624461"/>
            <a:ext cx="4046361" cy="661277"/>
          </a:xfrm>
          <a:noFill/>
        </p:spPr>
        <p:txBody>
          <a:bodyPr>
            <a:normAutofit/>
          </a:bodyPr>
          <a:lstStyle/>
          <a:p>
            <a:pPr algn="ctr"/>
            <a:r>
              <a:rPr lang="he-IL" sz="3600" b="1">
                <a:solidFill>
                  <a:schemeClr val="tx1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cs typeface="Arial" panose="020B0604020202020204" pitchFamily="34" charset="0"/>
              </a:rPr>
              <a:t>דיאגרמות</a:t>
            </a:r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A6EBE72-EBBE-484C-9AEB-231F4C06D5AB}"/>
              </a:ext>
            </a:extLst>
          </p:cNvPr>
          <p:cNvSpPr txBox="1">
            <a:spLocks/>
          </p:cNvSpPr>
          <p:nvPr/>
        </p:nvSpPr>
        <p:spPr>
          <a:xfrm>
            <a:off x="6387532" y="1860206"/>
            <a:ext cx="4876800" cy="40264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endParaRPr lang="he-IL" sz="2200" b="1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 algn="r" rtl="1"/>
            <a:endParaRPr lang="he-IL" sz="2200" b="1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Gisha"/>
            </a:endParaRPr>
          </a:p>
          <a:p>
            <a:pPr algn="r" rtl="1"/>
            <a:endParaRPr lang="he-IL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Gisha" panose="020B0502040204020203" pitchFamily="34" charset="-79"/>
            </a:endParaRPr>
          </a:p>
        </p:txBody>
      </p:sp>
      <p:pic>
        <p:nvPicPr>
          <p:cNvPr id="10" name="Picture 10" descr="Diagram&#10;&#10;Description automatically generated">
            <a:extLst>
              <a:ext uri="{FF2B5EF4-FFF2-40B4-BE49-F238E27FC236}">
                <a16:creationId xmlns:a16="http://schemas.microsoft.com/office/drawing/2014/main" id="{3F0F5BD5-1C4F-452A-BEDE-DA75255DEB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-2987" y="1644311"/>
            <a:ext cx="6203728" cy="5208690"/>
          </a:xfrm>
        </p:spPr>
      </p:pic>
      <p:pic>
        <p:nvPicPr>
          <p:cNvPr id="11" name="Picture 11" descr="Diagram&#10;&#10;Description automatically generated">
            <a:extLst>
              <a:ext uri="{FF2B5EF4-FFF2-40B4-BE49-F238E27FC236}">
                <a16:creationId xmlns:a16="http://schemas.microsoft.com/office/drawing/2014/main" id="{63B1B002-79FD-4E97-96F0-C4A846824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859" y="1643375"/>
            <a:ext cx="5878642" cy="522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102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רשים זרימה: סרט מנוקב 2">
            <a:extLst>
              <a:ext uri="{FF2B5EF4-FFF2-40B4-BE49-F238E27FC236}">
                <a16:creationId xmlns:a16="http://schemas.microsoft.com/office/drawing/2014/main" id="{CC68A0A3-F856-4818-ACD5-C903C1B53322}"/>
              </a:ext>
            </a:extLst>
          </p:cNvPr>
          <p:cNvSpPr/>
          <p:nvPr/>
        </p:nvSpPr>
        <p:spPr>
          <a:xfrm rot="181226">
            <a:off x="6699268" y="431279"/>
            <a:ext cx="4046361" cy="1047642"/>
          </a:xfrm>
          <a:prstGeom prst="flowChartPunchedTape">
            <a:avLst/>
          </a:prstGeom>
          <a:solidFill>
            <a:srgbClr val="365F7D"/>
          </a:solidFill>
          <a:ln>
            <a:solidFill>
              <a:srgbClr val="2B4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FEE7D8B-93FC-45A9-8BFD-13F4EDC0D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67" y="624461"/>
            <a:ext cx="4046361" cy="661277"/>
          </a:xfrm>
          <a:noFill/>
        </p:spPr>
        <p:txBody>
          <a:bodyPr>
            <a:normAutofit/>
          </a:bodyPr>
          <a:lstStyle/>
          <a:p>
            <a:pPr algn="ctr"/>
            <a:r>
              <a:rPr lang="he-IL" sz="3600" b="1">
                <a:solidFill>
                  <a:schemeClr val="tx1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דיאגרמות</a:t>
            </a:r>
          </a:p>
        </p:txBody>
      </p:sp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C4B94677-A519-4153-8545-5991A8D6C5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-3429" y="1631819"/>
            <a:ext cx="5879826" cy="5221182"/>
          </a:xfrm>
        </p:spPr>
      </p:pic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EFB12755-1A51-425E-A8CA-DEB2FC98E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122" y="1628043"/>
            <a:ext cx="6278380" cy="521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244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רשים זרימה: סרט מנוקב 2">
            <a:extLst>
              <a:ext uri="{FF2B5EF4-FFF2-40B4-BE49-F238E27FC236}">
                <a16:creationId xmlns:a16="http://schemas.microsoft.com/office/drawing/2014/main" id="{CC68A0A3-F856-4818-ACD5-C903C1B53322}"/>
              </a:ext>
            </a:extLst>
          </p:cNvPr>
          <p:cNvSpPr/>
          <p:nvPr/>
        </p:nvSpPr>
        <p:spPr>
          <a:xfrm rot="181226">
            <a:off x="6699268" y="431279"/>
            <a:ext cx="4046361" cy="1047642"/>
          </a:xfrm>
          <a:prstGeom prst="flowChartPunchedTape">
            <a:avLst/>
          </a:prstGeom>
          <a:solidFill>
            <a:srgbClr val="365F7D"/>
          </a:solidFill>
          <a:ln>
            <a:solidFill>
              <a:srgbClr val="2B4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FEE7D8B-93FC-45A9-8BFD-13F4EDC0D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67" y="624461"/>
            <a:ext cx="4046361" cy="661277"/>
          </a:xfrm>
          <a:noFill/>
        </p:spPr>
        <p:txBody>
          <a:bodyPr>
            <a:normAutofit/>
          </a:bodyPr>
          <a:lstStyle/>
          <a:p>
            <a:pPr algn="ctr"/>
            <a:r>
              <a:rPr lang="he-IL" sz="3600" b="1">
                <a:solidFill>
                  <a:schemeClr val="tx1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דיאגרמות</a:t>
            </a:r>
          </a:p>
        </p:txBody>
      </p:sp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A18DD82C-E328-4F77-89DD-75A323F3373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211006" y="1581853"/>
            <a:ext cx="7909216" cy="5271149"/>
          </a:xfrm>
        </p:spPr>
      </p:pic>
    </p:spTree>
    <p:extLst>
      <p:ext uri="{BB962C8B-B14F-4D97-AF65-F5344CB8AC3E}">
        <p14:creationId xmlns:p14="http://schemas.microsoft.com/office/powerpoint/2010/main" val="3453358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רשים זרימה: סרט מנוקב 2">
            <a:extLst>
              <a:ext uri="{FF2B5EF4-FFF2-40B4-BE49-F238E27FC236}">
                <a16:creationId xmlns:a16="http://schemas.microsoft.com/office/drawing/2014/main" id="{CC68A0A3-F856-4818-ACD5-C903C1B53322}"/>
              </a:ext>
            </a:extLst>
          </p:cNvPr>
          <p:cNvSpPr/>
          <p:nvPr/>
        </p:nvSpPr>
        <p:spPr>
          <a:xfrm rot="181226">
            <a:off x="6699268" y="431279"/>
            <a:ext cx="4046361" cy="1047642"/>
          </a:xfrm>
          <a:prstGeom prst="flowChartPunchedTape">
            <a:avLst/>
          </a:prstGeom>
          <a:solidFill>
            <a:srgbClr val="365F7D"/>
          </a:solidFill>
          <a:ln>
            <a:solidFill>
              <a:srgbClr val="2B4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FEE7D8B-93FC-45A9-8BFD-13F4EDC0D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67" y="624461"/>
            <a:ext cx="4046361" cy="661277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he-IL" sz="3600" b="1">
                <a:solidFill>
                  <a:schemeClr val="tx1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cs typeface="Arial" panose="020B0604020202020204" pitchFamily="34" charset="0"/>
              </a:rPr>
              <a:t>REAL TIME DATABASE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CE19923-9F65-4678-A9A3-0908BDB727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58" y="1668291"/>
            <a:ext cx="5151620" cy="2562437"/>
          </a:xfrm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9BA03B8B-E3DE-4FF2-BB91-57FC9CD7E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007" y="1673631"/>
            <a:ext cx="4954249" cy="2561361"/>
          </a:xfrm>
          <a:prstGeom prst="rect">
            <a:avLst/>
          </a:prstGeom>
        </p:spPr>
      </p:pic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43B3741B-6117-4384-991B-7A6ED1CF6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" y="4292572"/>
            <a:ext cx="5154118" cy="2382658"/>
          </a:xfrm>
          <a:prstGeom prst="rect">
            <a:avLst/>
          </a:prstGeom>
        </p:spPr>
      </p:pic>
      <p:pic>
        <p:nvPicPr>
          <p:cNvPr id="11" name="Picture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0E9869D-C431-4AF9-9ED6-63481920CE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4006" y="4290777"/>
            <a:ext cx="4954249" cy="236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70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רשים זרימה: סרט מנוקב 2">
            <a:extLst>
              <a:ext uri="{FF2B5EF4-FFF2-40B4-BE49-F238E27FC236}">
                <a16:creationId xmlns:a16="http://schemas.microsoft.com/office/drawing/2014/main" id="{CC68A0A3-F856-4818-ACD5-C903C1B53322}"/>
              </a:ext>
            </a:extLst>
          </p:cNvPr>
          <p:cNvSpPr/>
          <p:nvPr/>
        </p:nvSpPr>
        <p:spPr>
          <a:xfrm rot="181226">
            <a:off x="6699268" y="431279"/>
            <a:ext cx="4046361" cy="1047642"/>
          </a:xfrm>
          <a:prstGeom prst="flowChartPunchedTape">
            <a:avLst/>
          </a:prstGeom>
          <a:solidFill>
            <a:srgbClr val="365F7D"/>
          </a:solidFill>
          <a:ln>
            <a:solidFill>
              <a:srgbClr val="2B4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FEE7D8B-93FC-45A9-8BFD-13F4EDC0D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67" y="624461"/>
            <a:ext cx="4046361" cy="661277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he-IL" sz="3600" b="1">
                <a:solidFill>
                  <a:schemeClr val="tx1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cs typeface="Arial" panose="020B0604020202020204" pitchFamily="34" charset="0"/>
              </a:rPr>
              <a:t>REAL TIME DATABASE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8" descr="Table&#10;&#10;Description automatically generated">
            <a:extLst>
              <a:ext uri="{FF2B5EF4-FFF2-40B4-BE49-F238E27FC236}">
                <a16:creationId xmlns:a16="http://schemas.microsoft.com/office/drawing/2014/main" id="{7C55934C-37B9-436A-A6AD-1C60B83D28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53262" y="1844181"/>
            <a:ext cx="5079133" cy="4659052"/>
          </a:xfrm>
        </p:spPr>
      </p:pic>
      <p:pic>
        <p:nvPicPr>
          <p:cNvPr id="9" name="Picture 11" descr="Text&#10;&#10;Description automatically generated">
            <a:extLst>
              <a:ext uri="{FF2B5EF4-FFF2-40B4-BE49-F238E27FC236}">
                <a16:creationId xmlns:a16="http://schemas.microsoft.com/office/drawing/2014/main" id="{CFC4A3DD-B7DE-4950-AFBF-DA3FF5232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203" y="1838107"/>
            <a:ext cx="5391463" cy="466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65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רשים זרימה: סרט מנוקב 3">
            <a:extLst>
              <a:ext uri="{FF2B5EF4-FFF2-40B4-BE49-F238E27FC236}">
                <a16:creationId xmlns:a16="http://schemas.microsoft.com/office/drawing/2014/main" id="{905F4F2E-BC31-4546-B8C0-5DFA6F6CC893}"/>
              </a:ext>
            </a:extLst>
          </p:cNvPr>
          <p:cNvSpPr/>
          <p:nvPr/>
        </p:nvSpPr>
        <p:spPr>
          <a:xfrm rot="181226">
            <a:off x="3297034" y="2101725"/>
            <a:ext cx="6033077" cy="2308190"/>
          </a:xfrm>
          <a:prstGeom prst="flowChartPunchedTape">
            <a:avLst/>
          </a:prstGeom>
          <a:solidFill>
            <a:srgbClr val="365F7D"/>
          </a:solidFill>
          <a:ln>
            <a:solidFill>
              <a:srgbClr val="2B4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20D73A-4F1B-4F58-9E32-3D1A67178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65167" y="2527239"/>
            <a:ext cx="5696809" cy="1457161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algn="ctr"/>
            <a:endParaRPr lang="en-US" sz="2100" b="1" u="sng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"/>
              <a:cs typeface="Arial"/>
            </a:endParaRPr>
          </a:p>
          <a:p>
            <a:pPr algn="ctr"/>
            <a:r>
              <a:rPr lang="he-IL" sz="6400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תיאור המערכת בפועל</a:t>
            </a:r>
            <a:endParaRPr lang="en-US" sz="6400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286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רשים זרימה: סרט מנוקב 2">
            <a:extLst>
              <a:ext uri="{FF2B5EF4-FFF2-40B4-BE49-F238E27FC236}">
                <a16:creationId xmlns:a16="http://schemas.microsoft.com/office/drawing/2014/main" id="{CC68A0A3-F856-4818-ACD5-C903C1B53322}"/>
              </a:ext>
            </a:extLst>
          </p:cNvPr>
          <p:cNvSpPr/>
          <p:nvPr/>
        </p:nvSpPr>
        <p:spPr>
          <a:xfrm rot="181226">
            <a:off x="6699268" y="431279"/>
            <a:ext cx="4046361" cy="1047642"/>
          </a:xfrm>
          <a:prstGeom prst="flowChartPunchedTape">
            <a:avLst/>
          </a:prstGeom>
          <a:solidFill>
            <a:srgbClr val="365F7D"/>
          </a:solidFill>
          <a:ln>
            <a:solidFill>
              <a:srgbClr val="2B4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FEE7D8B-93FC-45A9-8BFD-13F4EDC0D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67" y="624461"/>
            <a:ext cx="4046361" cy="661277"/>
          </a:xfrm>
          <a:noFill/>
        </p:spPr>
        <p:txBody>
          <a:bodyPr>
            <a:normAutofit/>
          </a:bodyPr>
          <a:lstStyle/>
          <a:p>
            <a:pPr algn="ctr"/>
            <a:r>
              <a:rPr lang="he-IL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ספריות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A6EBE72-EBBE-484C-9AEB-231F4C06D5AB}"/>
              </a:ext>
            </a:extLst>
          </p:cNvPr>
          <p:cNvSpPr txBox="1">
            <a:spLocks/>
          </p:cNvSpPr>
          <p:nvPr/>
        </p:nvSpPr>
        <p:spPr>
          <a:xfrm>
            <a:off x="1921164" y="1860206"/>
            <a:ext cx="9343168" cy="38293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Clr>
                <a:srgbClr val="00B0F0"/>
              </a:buClr>
              <a:buNone/>
            </a:pPr>
            <a:r>
              <a:rPr lang="he-IL" sz="2600" b="1" u="sng" dirty="0">
                <a:latin typeface="Arial" panose="020B0604020202020204" pitchFamily="34" charset="0"/>
                <a:cs typeface="Arial" panose="020B0604020202020204" pitchFamily="34" charset="0"/>
              </a:rPr>
              <a:t>במימוש המערכת השתמשנו במספר ספריות חיצוניות:</a:t>
            </a:r>
          </a:p>
          <a:p>
            <a:pPr marL="0" indent="0" algn="r" rtl="1">
              <a:buClr>
                <a:srgbClr val="00B0F0"/>
              </a:buClr>
              <a:buNone/>
            </a:pPr>
            <a:endParaRPr lang="he-IL" sz="5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/>
            <a:r>
              <a:rPr lang="en-US" sz="2200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Palette</a:t>
            </a:r>
            <a:r>
              <a:rPr lang="he-IL" sz="2200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– ספרייה בה השתמשנו לצורך מימוש עיצוב דינאמי ע"י התאמת עיצוב האפליקציה לתמונה של המשתמש (התאמת צבע דומיננטי/תוסס).</a:t>
            </a:r>
            <a:endParaRPr lang="en-US" sz="2200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/>
            <a:r>
              <a:rPr lang="en-US" sz="2200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Material</a:t>
            </a:r>
            <a:r>
              <a:rPr lang="he-IL" sz="2200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– ספרייה הכוללת אלמנטים עיצוביים כדוג’ </a:t>
            </a:r>
            <a:r>
              <a:rPr lang="en-US" sz="2200" b="1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TextView</a:t>
            </a:r>
            <a:r>
              <a:rPr lang="he-IL" sz="2200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e-IL" sz="2200" b="1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וכו</a:t>
            </a:r>
            <a:r>
              <a:rPr lang="he-IL" sz="2200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’.</a:t>
            </a:r>
          </a:p>
          <a:p>
            <a:pPr algn="r" rtl="1"/>
            <a:r>
              <a:rPr lang="en-US" sz="2200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Glide</a:t>
            </a:r>
            <a:r>
              <a:rPr lang="he-IL" sz="2200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– ספרייה בה השתמשנו לצורך שמירת תמונות במטמון על מנת להאיץ את זמן טעינת התמונות.</a:t>
            </a:r>
          </a:p>
          <a:p>
            <a:pPr algn="r" rtl="1"/>
            <a:endParaRPr lang="he-IL" sz="2200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435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EEE73CF-75DF-4D8D-B3F0-055E3D42C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791" y="2147978"/>
            <a:ext cx="2071777" cy="420106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תרשים זרימה: סרט מנוקב 2">
            <a:extLst>
              <a:ext uri="{FF2B5EF4-FFF2-40B4-BE49-F238E27FC236}">
                <a16:creationId xmlns:a16="http://schemas.microsoft.com/office/drawing/2014/main" id="{CC68A0A3-F856-4818-ACD5-C903C1B53322}"/>
              </a:ext>
            </a:extLst>
          </p:cNvPr>
          <p:cNvSpPr/>
          <p:nvPr/>
        </p:nvSpPr>
        <p:spPr>
          <a:xfrm rot="181226">
            <a:off x="6699268" y="431279"/>
            <a:ext cx="4046361" cy="1047642"/>
          </a:xfrm>
          <a:prstGeom prst="flowChartPunchedTape">
            <a:avLst/>
          </a:prstGeom>
          <a:solidFill>
            <a:srgbClr val="365F7D"/>
          </a:solidFill>
          <a:ln>
            <a:solidFill>
              <a:srgbClr val="2B4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FEE7D8B-93FC-45A9-8BFD-13F4EDC0D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67" y="624461"/>
            <a:ext cx="4046361" cy="661277"/>
          </a:xfrm>
          <a:noFill/>
        </p:spPr>
        <p:txBody>
          <a:bodyPr>
            <a:normAutofit/>
          </a:bodyPr>
          <a:lstStyle/>
          <a:p>
            <a:pPr algn="ctr"/>
            <a:r>
              <a:rPr lang="he-IL" b="1">
                <a:solidFill>
                  <a:schemeClr val="tx1"/>
                </a:solidFill>
                <a:latin typeface="Arial"/>
                <a:cs typeface="Arial"/>
              </a:rPr>
              <a:t>בחירת שפה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A6EBE72-EBBE-484C-9AEB-231F4C06D5AB}"/>
              </a:ext>
            </a:extLst>
          </p:cNvPr>
          <p:cNvSpPr txBox="1">
            <a:spLocks/>
          </p:cNvSpPr>
          <p:nvPr/>
        </p:nvSpPr>
        <p:spPr>
          <a:xfrm>
            <a:off x="6387532" y="1860206"/>
            <a:ext cx="4876800" cy="40264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Clr>
                <a:srgbClr val="00B0F0"/>
              </a:buClr>
              <a:buNone/>
            </a:pPr>
            <a:r>
              <a:rPr lang="he-IL" sz="2600" b="1" u="sng">
                <a:latin typeface="Arial"/>
                <a:cs typeface="Arial"/>
              </a:rPr>
              <a:t>בחירת שפת האפליקציה:</a:t>
            </a:r>
          </a:p>
          <a:p>
            <a:pPr algn="r" rtl="1"/>
            <a:r>
              <a:rPr lang="he-IL" sz="2200" b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"/>
                <a:cs typeface="Arial"/>
              </a:rPr>
              <a:t>למשתמש ניתנת אפשרות בכל עת לבחור את השפה בה תוצג האפליקציה (עברית/ אנגלית). ע"י לחיצה על האייקון בשורת התפריט למעלה.</a:t>
            </a:r>
            <a:endParaRPr lang="he-IL" sz="2200" b="1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6BF5D0-0F47-4455-A129-409E870844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54263" y="372283"/>
            <a:ext cx="2189448" cy="43837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0" name="Picture 10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F90AA2E0-F38E-4967-AD68-B541D6445B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699" b="91661"/>
          <a:stretch/>
        </p:blipFill>
        <p:spPr>
          <a:xfrm>
            <a:off x="2709414" y="1687902"/>
            <a:ext cx="2071789" cy="343142"/>
          </a:xfrm>
          <a:prstGeom prst="rect">
            <a:avLst/>
          </a:prstGeom>
        </p:spPr>
      </p:pic>
      <p:pic>
        <p:nvPicPr>
          <p:cNvPr id="12" name="Picture 1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B8F9E2A-72C2-4C94-A812-A53E16E83B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699" b="92308"/>
          <a:stretch/>
        </p:blipFill>
        <p:spPr>
          <a:xfrm>
            <a:off x="2709413" y="1127184"/>
            <a:ext cx="2071789" cy="316527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9BE0AE10-E47A-4494-A792-D50527A448C6}"/>
              </a:ext>
            </a:extLst>
          </p:cNvPr>
          <p:cNvSpPr/>
          <p:nvPr/>
        </p:nvSpPr>
        <p:spPr>
          <a:xfrm>
            <a:off x="2790825" y="1628775"/>
            <a:ext cx="999765" cy="523875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4C35244-B7E1-4774-A443-0F4EF6565A56}"/>
              </a:ext>
            </a:extLst>
          </p:cNvPr>
          <p:cNvSpPr/>
          <p:nvPr/>
        </p:nvSpPr>
        <p:spPr>
          <a:xfrm>
            <a:off x="4467225" y="1219200"/>
            <a:ext cx="352425" cy="276225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218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רשים זרימה: סרט מנוקב 2">
            <a:extLst>
              <a:ext uri="{FF2B5EF4-FFF2-40B4-BE49-F238E27FC236}">
                <a16:creationId xmlns:a16="http://schemas.microsoft.com/office/drawing/2014/main" id="{CC68A0A3-F856-4818-ACD5-C903C1B53322}"/>
              </a:ext>
            </a:extLst>
          </p:cNvPr>
          <p:cNvSpPr/>
          <p:nvPr/>
        </p:nvSpPr>
        <p:spPr>
          <a:xfrm rot="181226">
            <a:off x="6699268" y="431279"/>
            <a:ext cx="4046361" cy="1047642"/>
          </a:xfrm>
          <a:prstGeom prst="flowChartPunchedTape">
            <a:avLst/>
          </a:prstGeom>
          <a:solidFill>
            <a:srgbClr val="365F7D"/>
          </a:solidFill>
          <a:ln>
            <a:solidFill>
              <a:srgbClr val="2B4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FEE7D8B-93FC-45A9-8BFD-13F4EDC0D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67" y="624461"/>
            <a:ext cx="4046361" cy="661277"/>
          </a:xfrm>
          <a:noFill/>
        </p:spPr>
        <p:txBody>
          <a:bodyPr>
            <a:normAutofit/>
          </a:bodyPr>
          <a:lstStyle/>
          <a:p>
            <a:pPr algn="ctr"/>
            <a:r>
              <a:rPr lang="he-IL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דפי הכניסה לאפליקציה</a:t>
            </a:r>
          </a:p>
        </p:txBody>
      </p:sp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4FC3BBE-4073-4B58-80F5-DB2AB4749F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9827" y="392339"/>
            <a:ext cx="3034014" cy="60680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A6EBE72-EBBE-484C-9AEB-231F4C06D5AB}"/>
              </a:ext>
            </a:extLst>
          </p:cNvPr>
          <p:cNvSpPr txBox="1">
            <a:spLocks/>
          </p:cNvSpPr>
          <p:nvPr/>
        </p:nvSpPr>
        <p:spPr>
          <a:xfrm>
            <a:off x="6387532" y="1860206"/>
            <a:ext cx="4876800" cy="40264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Clr>
                <a:srgbClr val="00B0F0"/>
              </a:buClr>
              <a:buNone/>
            </a:pPr>
            <a:r>
              <a:rPr lang="he-IL" sz="2600" b="1" u="sng">
                <a:latin typeface="Arial" panose="020B0604020202020204" pitchFamily="34" charset="0"/>
                <a:cs typeface="Arial" panose="020B0604020202020204" pitchFamily="34" charset="0"/>
              </a:rPr>
              <a:t>דף כניסת המשתמש:</a:t>
            </a:r>
          </a:p>
          <a:p>
            <a:pPr algn="r" rtl="1"/>
            <a:r>
              <a:rPr lang="he-IL" sz="2200" b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משתמש אשר יש לו כבר חשבון צריך למלא את הפרטים הבאים: דוא"ל וסיסמא וע"י כך יוכל להיכנס לאפליקציה.</a:t>
            </a:r>
          </a:p>
          <a:p>
            <a:pPr algn="r" rtl="1"/>
            <a:r>
              <a:rPr lang="he-IL" sz="2200" b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אם זהו משתמש חדש יש ללחוץ להרשמה לאפליקציה.</a:t>
            </a:r>
          </a:p>
          <a:p>
            <a:pPr algn="r" rtl="1"/>
            <a:r>
              <a:rPr lang="he-IL" sz="2200" b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משתמש קיים אשר שכח את סיסמתו יוכל לבקש איפוס סיסמא וישלח אליו קישור למייל.</a:t>
            </a:r>
          </a:p>
        </p:txBody>
      </p:sp>
    </p:spTree>
    <p:extLst>
      <p:ext uri="{BB962C8B-B14F-4D97-AF65-F5344CB8AC3E}">
        <p14:creationId xmlns:p14="http://schemas.microsoft.com/office/powerpoint/2010/main" val="1764504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רשים זרימה: סרט מנוקב 3">
            <a:extLst>
              <a:ext uri="{FF2B5EF4-FFF2-40B4-BE49-F238E27FC236}">
                <a16:creationId xmlns:a16="http://schemas.microsoft.com/office/drawing/2014/main" id="{905F4F2E-BC31-4546-B8C0-5DFA6F6CC893}"/>
              </a:ext>
            </a:extLst>
          </p:cNvPr>
          <p:cNvSpPr/>
          <p:nvPr/>
        </p:nvSpPr>
        <p:spPr>
          <a:xfrm rot="181226">
            <a:off x="3297034" y="2101725"/>
            <a:ext cx="6033077" cy="2308190"/>
          </a:xfrm>
          <a:prstGeom prst="flowChartPunchedTape">
            <a:avLst/>
          </a:prstGeom>
          <a:solidFill>
            <a:srgbClr val="365F7D"/>
          </a:solidFill>
          <a:ln>
            <a:solidFill>
              <a:srgbClr val="2B4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20D73A-4F1B-4F58-9E32-3D1A67178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46695" y="2564183"/>
            <a:ext cx="5696809" cy="1457161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algn="ctr"/>
            <a:endParaRPr lang="en-US" sz="2100" b="1" u="sng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"/>
              <a:cs typeface="Arial"/>
            </a:endParaRPr>
          </a:p>
          <a:p>
            <a:pPr algn="ctr"/>
            <a:r>
              <a:rPr lang="he-IL" sz="6400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תיאור המערכת המתוכננת</a:t>
            </a:r>
            <a:endParaRPr lang="en-US" sz="6400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54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רשים זרימה: סרט מנוקב 2">
            <a:extLst>
              <a:ext uri="{FF2B5EF4-FFF2-40B4-BE49-F238E27FC236}">
                <a16:creationId xmlns:a16="http://schemas.microsoft.com/office/drawing/2014/main" id="{CC68A0A3-F856-4818-ACD5-C903C1B53322}"/>
              </a:ext>
            </a:extLst>
          </p:cNvPr>
          <p:cNvSpPr/>
          <p:nvPr/>
        </p:nvSpPr>
        <p:spPr>
          <a:xfrm rot="181226">
            <a:off x="6699268" y="431279"/>
            <a:ext cx="4046361" cy="1047642"/>
          </a:xfrm>
          <a:prstGeom prst="flowChartPunchedTape">
            <a:avLst/>
          </a:prstGeom>
          <a:solidFill>
            <a:srgbClr val="365F7D"/>
          </a:solidFill>
          <a:ln>
            <a:solidFill>
              <a:srgbClr val="2B4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FEE7D8B-93FC-45A9-8BFD-13F4EDC0D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67" y="624461"/>
            <a:ext cx="4046361" cy="661277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he-IL" sz="3600" b="1">
                <a:solidFill>
                  <a:schemeClr val="tx1"/>
                </a:solidFill>
                <a:ea typeface="+mj-lt"/>
                <a:cs typeface="+mj-lt"/>
              </a:rPr>
              <a:t>דפי הכניסה לאפליקציה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100FD0E-2B55-45AE-AE2D-6D665F6F2D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7940" y="320454"/>
            <a:ext cx="3019635" cy="603927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A6EBE72-EBBE-484C-9AEB-231F4C06D5AB}"/>
              </a:ext>
            </a:extLst>
          </p:cNvPr>
          <p:cNvSpPr txBox="1">
            <a:spLocks/>
          </p:cNvSpPr>
          <p:nvPr/>
        </p:nvSpPr>
        <p:spPr>
          <a:xfrm>
            <a:off x="6387532" y="1860206"/>
            <a:ext cx="4876800" cy="40264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Clr>
                <a:srgbClr val="00B0F0"/>
              </a:buClr>
              <a:buNone/>
            </a:pPr>
            <a:r>
              <a:rPr lang="he-IL" sz="2600" b="1" u="sng">
                <a:latin typeface="Arial"/>
                <a:ea typeface="+mn-lt"/>
                <a:cs typeface="Arial"/>
              </a:rPr>
              <a:t>שחזור סיסמא:</a:t>
            </a:r>
            <a:endParaRPr lang="en-US" sz="26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"/>
              <a:ea typeface="+mn-lt"/>
              <a:cs typeface="Arial"/>
            </a:endParaRPr>
          </a:p>
          <a:p>
            <a:pPr algn="r" rtl="1">
              <a:buClr>
                <a:srgbClr val="F4B54B"/>
              </a:buClr>
            </a:pPr>
            <a:r>
              <a:rPr lang="he-IL" sz="2200" b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"/>
                <a:cs typeface="Arial"/>
              </a:rPr>
              <a:t>המשתמש צריך למלא את כתובת הדוא"ל שלו ויוכל לשחזר את הסיסמא לאפליקציה.</a:t>
            </a:r>
          </a:p>
        </p:txBody>
      </p:sp>
    </p:spTree>
    <p:extLst>
      <p:ext uri="{BB962C8B-B14F-4D97-AF65-F5344CB8AC3E}">
        <p14:creationId xmlns:p14="http://schemas.microsoft.com/office/powerpoint/2010/main" val="616469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רשים זרימה: סרט מנוקב 2">
            <a:extLst>
              <a:ext uri="{FF2B5EF4-FFF2-40B4-BE49-F238E27FC236}">
                <a16:creationId xmlns:a16="http://schemas.microsoft.com/office/drawing/2014/main" id="{CC68A0A3-F856-4818-ACD5-C903C1B53322}"/>
              </a:ext>
            </a:extLst>
          </p:cNvPr>
          <p:cNvSpPr/>
          <p:nvPr/>
        </p:nvSpPr>
        <p:spPr>
          <a:xfrm rot="181226">
            <a:off x="6699268" y="431279"/>
            <a:ext cx="4046361" cy="1047642"/>
          </a:xfrm>
          <a:prstGeom prst="flowChartPunchedTape">
            <a:avLst/>
          </a:prstGeom>
          <a:solidFill>
            <a:srgbClr val="365F7D"/>
          </a:solidFill>
          <a:ln>
            <a:solidFill>
              <a:srgbClr val="2B4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FEE7D8B-93FC-45A9-8BFD-13F4EDC0D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67" y="624461"/>
            <a:ext cx="4046361" cy="661277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he-IL" sz="3600" b="1">
                <a:solidFill>
                  <a:schemeClr val="tx1"/>
                </a:solidFill>
                <a:ea typeface="+mj-lt"/>
                <a:cs typeface="+mj-lt"/>
              </a:rPr>
              <a:t>דפי הכניסה לאפליקציה</a:t>
            </a:r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A6EBE72-EBBE-484C-9AEB-231F4C06D5AB}"/>
              </a:ext>
            </a:extLst>
          </p:cNvPr>
          <p:cNvSpPr txBox="1">
            <a:spLocks/>
          </p:cNvSpPr>
          <p:nvPr/>
        </p:nvSpPr>
        <p:spPr>
          <a:xfrm>
            <a:off x="6387532" y="1860206"/>
            <a:ext cx="4876800" cy="40264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Clr>
                <a:srgbClr val="00B0F0"/>
              </a:buClr>
              <a:buNone/>
            </a:pPr>
            <a:r>
              <a:rPr lang="he-IL" sz="2600" b="1" u="sng">
                <a:latin typeface="Century Gothic"/>
                <a:cs typeface="Arial"/>
              </a:rPr>
              <a:t>יצירת משתמש חדש:</a:t>
            </a:r>
            <a:endParaRPr lang="en-US" sz="26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Arial"/>
            </a:endParaRPr>
          </a:p>
          <a:p>
            <a:pPr algn="r" rtl="1">
              <a:buClr>
                <a:srgbClr val="F4B54B"/>
              </a:buClr>
            </a:pPr>
            <a:r>
              <a:rPr lang="he-IL" sz="2200" b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"/>
                <a:cs typeface="Arial"/>
              </a:rPr>
              <a:t>המשתמש צריך למלא את הפרטים האישיים שלו ויוכל להירשם לאפליקציה.</a:t>
            </a:r>
          </a:p>
          <a:p>
            <a:pPr algn="r" rtl="1">
              <a:buClr>
                <a:srgbClr val="F4B54B"/>
              </a:buClr>
            </a:pPr>
            <a:r>
              <a:rPr lang="he-IL" sz="2200" b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"/>
                <a:cs typeface="Arial"/>
              </a:rPr>
              <a:t>אם למשתמש כבר קיים חשבון יוכל לחזור למסך ההתחברות ולהתחבר לאפליקציה.</a:t>
            </a:r>
          </a:p>
        </p:txBody>
      </p:sp>
      <p:pic>
        <p:nvPicPr>
          <p:cNvPr id="6" name="Picture 7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89A2A96-2DC8-4491-9C6E-6A54791F9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05" y="537713"/>
            <a:ext cx="2977551" cy="59694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73324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רשים זרימה: סרט מנוקב 2">
            <a:extLst>
              <a:ext uri="{FF2B5EF4-FFF2-40B4-BE49-F238E27FC236}">
                <a16:creationId xmlns:a16="http://schemas.microsoft.com/office/drawing/2014/main" id="{CC68A0A3-F856-4818-ACD5-C903C1B53322}"/>
              </a:ext>
            </a:extLst>
          </p:cNvPr>
          <p:cNvSpPr/>
          <p:nvPr/>
        </p:nvSpPr>
        <p:spPr>
          <a:xfrm rot="181226">
            <a:off x="6699268" y="431279"/>
            <a:ext cx="4046361" cy="1047642"/>
          </a:xfrm>
          <a:prstGeom prst="flowChartPunchedTape">
            <a:avLst/>
          </a:prstGeom>
          <a:solidFill>
            <a:srgbClr val="365F7D"/>
          </a:solidFill>
          <a:ln>
            <a:solidFill>
              <a:srgbClr val="2B4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FEE7D8B-93FC-45A9-8BFD-13F4EDC0D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67" y="624461"/>
            <a:ext cx="4046361" cy="661277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he-IL" sz="3600" b="1">
                <a:solidFill>
                  <a:schemeClr val="tx1"/>
                </a:solidFill>
                <a:latin typeface="Century Gothic"/>
                <a:cs typeface="Arial" panose="020B0604020202020204" pitchFamily="34" charset="0"/>
              </a:rPr>
              <a:t>דפי הכניסה לאפליקציה</a:t>
            </a:r>
            <a:endParaRPr lang="en-US"/>
          </a:p>
        </p:txBody>
      </p:sp>
      <p:pic>
        <p:nvPicPr>
          <p:cNvPr id="5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586C970-83CA-40C1-8058-0B99D430C5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5450" y="320453"/>
            <a:ext cx="3077145" cy="61542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A6EBE72-EBBE-484C-9AEB-231F4C06D5AB}"/>
              </a:ext>
            </a:extLst>
          </p:cNvPr>
          <p:cNvSpPr txBox="1">
            <a:spLocks/>
          </p:cNvSpPr>
          <p:nvPr/>
        </p:nvSpPr>
        <p:spPr>
          <a:xfrm>
            <a:off x="6387532" y="1860206"/>
            <a:ext cx="4876800" cy="40264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Clr>
                <a:srgbClr val="00B0F0"/>
              </a:buClr>
              <a:buNone/>
            </a:pPr>
            <a:r>
              <a:rPr lang="he-IL" sz="2600" b="1" u="sng">
                <a:latin typeface="Century Gothic"/>
                <a:cs typeface="Arial" panose="020B0604020202020204" pitchFamily="34" charset="0"/>
              </a:rPr>
              <a:t>בחירת סוג משתמש:</a:t>
            </a:r>
            <a:endParaRPr lang="en-US" sz="26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Arial" panose="020B0604020202020204" pitchFamily="34" charset="0"/>
            </a:endParaRPr>
          </a:p>
          <a:p>
            <a:pPr algn="r" rtl="1">
              <a:buClr>
                <a:srgbClr val="F4B54B"/>
              </a:buClr>
            </a:pPr>
            <a:r>
              <a:rPr lang="he-IL" sz="2200" b="1">
                <a:latin typeface="Century Gothic"/>
                <a:cs typeface="Arial" panose="020B0604020202020204" pitchFamily="34" charset="0"/>
              </a:rPr>
              <a:t>המשתמש צריך לבחור האם להיכנס לאפליקציה בתור מורה או תלמיד.</a:t>
            </a:r>
            <a:endParaRPr lang="he-IL" sz="2200" b="1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937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רשים זרימה: סרט מנוקב 2">
            <a:extLst>
              <a:ext uri="{FF2B5EF4-FFF2-40B4-BE49-F238E27FC236}">
                <a16:creationId xmlns:a16="http://schemas.microsoft.com/office/drawing/2014/main" id="{CC68A0A3-F856-4818-ACD5-C903C1B53322}"/>
              </a:ext>
            </a:extLst>
          </p:cNvPr>
          <p:cNvSpPr/>
          <p:nvPr/>
        </p:nvSpPr>
        <p:spPr>
          <a:xfrm rot="181226">
            <a:off x="6699268" y="431279"/>
            <a:ext cx="4046361" cy="1047642"/>
          </a:xfrm>
          <a:prstGeom prst="flowChartPunchedTape">
            <a:avLst/>
          </a:prstGeom>
          <a:solidFill>
            <a:srgbClr val="365F7D"/>
          </a:solidFill>
          <a:ln>
            <a:solidFill>
              <a:srgbClr val="2B4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FEE7D8B-93FC-45A9-8BFD-13F4EDC0D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67" y="624461"/>
            <a:ext cx="4046361" cy="661277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he-IL" sz="3600" b="1">
                <a:solidFill>
                  <a:schemeClr val="tx1"/>
                </a:solidFill>
                <a:latin typeface="Century Gothic"/>
                <a:cs typeface="Arial" panose="020B0604020202020204" pitchFamily="34" charset="0"/>
              </a:rPr>
              <a:t>דפי הכניסה לאפליקציה</a:t>
            </a: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B58E7C9D-4627-4960-A93C-12ABAE74D3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7337" y="320452"/>
            <a:ext cx="3120278" cy="62261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A6EBE72-EBBE-484C-9AEB-231F4C06D5AB}"/>
              </a:ext>
            </a:extLst>
          </p:cNvPr>
          <p:cNvSpPr txBox="1">
            <a:spLocks/>
          </p:cNvSpPr>
          <p:nvPr/>
        </p:nvSpPr>
        <p:spPr>
          <a:xfrm>
            <a:off x="6387532" y="1860206"/>
            <a:ext cx="4876800" cy="40264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Clr>
                <a:srgbClr val="00B0F0"/>
              </a:buClr>
              <a:buNone/>
            </a:pPr>
            <a:r>
              <a:rPr lang="he-IL" sz="2600" b="1" u="sng">
                <a:latin typeface="Century Gothic"/>
                <a:cs typeface="Arial"/>
              </a:rPr>
              <a:t>פתיחת כרטיס מורה:</a:t>
            </a:r>
            <a:endParaRPr lang="en-US" sz="26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Arial"/>
            </a:endParaRPr>
          </a:p>
          <a:p>
            <a:pPr algn="r" rtl="1">
              <a:buClr>
                <a:srgbClr val="F4B54B"/>
              </a:buClr>
            </a:pPr>
            <a:r>
              <a:rPr lang="he-IL" sz="2200" b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entury Gothic"/>
                <a:cs typeface="Arial"/>
              </a:rPr>
              <a:t>כאשר המשתמש בחר להיכנס כמורה.</a:t>
            </a:r>
          </a:p>
          <a:p>
            <a:pPr algn="r" rtl="1">
              <a:buClr>
                <a:srgbClr val="F4B54B"/>
              </a:buClr>
            </a:pPr>
            <a:r>
              <a:rPr lang="he-IL" sz="2200" b="1">
                <a:latin typeface="Century Gothic"/>
                <a:cs typeface="Arial"/>
              </a:rPr>
              <a:t>על מנת לפתוח כרטיס מורה על המשתמש להזין: מס' פלאפון, הוספת מקצוע (שם, סוג לימוד ומחיר). במידה ובחר ללמד באופן פרונטלי עליו להזין גם  את ערי הלימוד בהם ילמד.</a:t>
            </a:r>
            <a:endParaRPr lang="he-IL" sz="2200" b="1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entury Gothic"/>
              <a:cs typeface="Arial"/>
            </a:endParaRPr>
          </a:p>
          <a:p>
            <a:pPr algn="r" rtl="1">
              <a:buClr>
                <a:srgbClr val="F4B54B"/>
              </a:buClr>
            </a:pPr>
            <a:r>
              <a:rPr lang="he-IL" sz="2200" b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cs typeface="Arial"/>
              </a:rPr>
              <a:t>כמו כן יוכל המשתמש להוסיף תמונת פרופיל, תיאור כללי עליו והוספת ניסיון לכל מקצוע.</a:t>
            </a:r>
          </a:p>
        </p:txBody>
      </p:sp>
    </p:spTree>
    <p:extLst>
      <p:ext uri="{BB962C8B-B14F-4D97-AF65-F5344CB8AC3E}">
        <p14:creationId xmlns:p14="http://schemas.microsoft.com/office/powerpoint/2010/main" val="2605661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רשים זרימה: סרט מנוקב 2">
            <a:extLst>
              <a:ext uri="{FF2B5EF4-FFF2-40B4-BE49-F238E27FC236}">
                <a16:creationId xmlns:a16="http://schemas.microsoft.com/office/drawing/2014/main" id="{CC68A0A3-F856-4818-ACD5-C903C1B53322}"/>
              </a:ext>
            </a:extLst>
          </p:cNvPr>
          <p:cNvSpPr/>
          <p:nvPr/>
        </p:nvSpPr>
        <p:spPr>
          <a:xfrm rot="181226">
            <a:off x="6699268" y="431279"/>
            <a:ext cx="4046361" cy="1047642"/>
          </a:xfrm>
          <a:prstGeom prst="flowChartPunchedTape">
            <a:avLst/>
          </a:prstGeom>
          <a:solidFill>
            <a:srgbClr val="365F7D"/>
          </a:solidFill>
          <a:ln>
            <a:solidFill>
              <a:srgbClr val="2B4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FEE7D8B-93FC-45A9-8BFD-13F4EDC0D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67" y="624461"/>
            <a:ext cx="4046361" cy="661277"/>
          </a:xfrm>
          <a:noFill/>
        </p:spPr>
        <p:txBody>
          <a:bodyPr>
            <a:noAutofit/>
          </a:bodyPr>
          <a:lstStyle/>
          <a:p>
            <a:pPr algn="ctr"/>
            <a:r>
              <a:rPr lang="he-IL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תפריט התלמיד</a:t>
            </a:r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24A0A64-C24C-448F-8360-7BFCD353CD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80468" y="205432"/>
            <a:ext cx="3105902" cy="625493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A6EBE72-EBBE-484C-9AEB-231F4C06D5AB}"/>
              </a:ext>
            </a:extLst>
          </p:cNvPr>
          <p:cNvSpPr txBox="1">
            <a:spLocks/>
          </p:cNvSpPr>
          <p:nvPr/>
        </p:nvSpPr>
        <p:spPr>
          <a:xfrm>
            <a:off x="6387532" y="1860206"/>
            <a:ext cx="4876800" cy="40264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Clr>
                <a:srgbClr val="00B0F0"/>
              </a:buClr>
              <a:buNone/>
            </a:pPr>
            <a:r>
              <a:rPr lang="he-IL" sz="2600" b="1" u="sng">
                <a:latin typeface="Century Gothic"/>
                <a:cs typeface="Arial"/>
              </a:rPr>
              <a:t>התפריט של התלמיד:</a:t>
            </a:r>
            <a:endParaRPr lang="en-US" sz="26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Arial"/>
            </a:endParaRPr>
          </a:p>
          <a:p>
            <a:pPr algn="r" rtl="1">
              <a:buClr>
                <a:srgbClr val="F4B54B"/>
              </a:buClr>
            </a:pPr>
            <a:r>
              <a:rPr lang="he-IL" sz="2200" b="1">
                <a:latin typeface="Century Gothic"/>
                <a:cs typeface="Arial"/>
              </a:rPr>
              <a:t>תפריט ברור ומפורט על מנת ליצור לתלמיד סביבה נוחה ככל שאפשר באפליקציה.</a:t>
            </a:r>
            <a:endParaRPr lang="he-IL" sz="2200" b="1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Arial"/>
            </a:endParaRPr>
          </a:p>
          <a:p>
            <a:pPr algn="r" rtl="1">
              <a:buClr>
                <a:srgbClr val="F4B54B"/>
              </a:buClr>
            </a:pPr>
            <a:r>
              <a:rPr lang="he-IL" sz="2200" b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cs typeface="Arial"/>
              </a:rPr>
              <a:t>התפריט כולל: מסך בית, פרופיל התלמיד, אפשרות ליצור פרופיל מורה, חיפוש מורים, התראות, צ'אט ליצירת קשר עם מורה והתנתקות מהאפליקציה.</a:t>
            </a:r>
          </a:p>
          <a:p>
            <a:pPr algn="r" rtl="1">
              <a:buClr>
                <a:srgbClr val="F4B54B"/>
              </a:buClr>
            </a:pPr>
            <a:endParaRPr lang="he-IL" sz="2200" b="1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601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רשים זרימה: סרט מנוקב 2">
            <a:extLst>
              <a:ext uri="{FF2B5EF4-FFF2-40B4-BE49-F238E27FC236}">
                <a16:creationId xmlns:a16="http://schemas.microsoft.com/office/drawing/2014/main" id="{CC68A0A3-F856-4818-ACD5-C903C1B53322}"/>
              </a:ext>
            </a:extLst>
          </p:cNvPr>
          <p:cNvSpPr/>
          <p:nvPr/>
        </p:nvSpPr>
        <p:spPr>
          <a:xfrm rot="181226">
            <a:off x="6699268" y="431279"/>
            <a:ext cx="4046361" cy="1047642"/>
          </a:xfrm>
          <a:prstGeom prst="flowChartPunchedTape">
            <a:avLst/>
          </a:prstGeom>
          <a:solidFill>
            <a:srgbClr val="365F7D"/>
          </a:solidFill>
          <a:ln>
            <a:solidFill>
              <a:srgbClr val="2B4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FEE7D8B-93FC-45A9-8BFD-13F4EDC0D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67" y="624461"/>
            <a:ext cx="4046361" cy="661277"/>
          </a:xfrm>
          <a:noFill/>
        </p:spPr>
        <p:txBody>
          <a:bodyPr>
            <a:normAutofit/>
          </a:bodyPr>
          <a:lstStyle/>
          <a:p>
            <a:pPr algn="ctr"/>
            <a:r>
              <a:rPr lang="he-IL" b="1">
                <a:solidFill>
                  <a:schemeClr val="tx1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מסכי התלמיד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C5249D2-858B-431D-BB83-72A2102C6E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3563" y="248565"/>
            <a:ext cx="3192165" cy="63555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A6EBE72-EBBE-484C-9AEB-231F4C06D5AB}"/>
              </a:ext>
            </a:extLst>
          </p:cNvPr>
          <p:cNvSpPr txBox="1">
            <a:spLocks/>
          </p:cNvSpPr>
          <p:nvPr/>
        </p:nvSpPr>
        <p:spPr>
          <a:xfrm>
            <a:off x="6387532" y="1860206"/>
            <a:ext cx="4876800" cy="40264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Clr>
                <a:srgbClr val="00B0F0"/>
              </a:buClr>
              <a:buNone/>
            </a:pPr>
            <a:r>
              <a:rPr lang="he-IL" sz="2600" b="1" u="sng">
                <a:latin typeface="Century Gothic"/>
                <a:cs typeface="Arial"/>
              </a:rPr>
              <a:t>פרופיל התלמיד:</a:t>
            </a:r>
            <a:endParaRPr lang="en-US" sz="26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Arial"/>
            </a:endParaRPr>
          </a:p>
          <a:p>
            <a:pPr algn="r" rtl="1">
              <a:buClr>
                <a:srgbClr val="F4B54B"/>
              </a:buClr>
            </a:pPr>
            <a:r>
              <a:rPr lang="he-IL" sz="2200" b="1">
                <a:ea typeface="+mn-lt"/>
                <a:cs typeface="+mn-lt"/>
              </a:rPr>
              <a:t>מסך המראה את פרטי התלמיד ומאפשר לעדכן אותם.</a:t>
            </a:r>
            <a:endParaRPr lang="he-IL" sz="2200" b="1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 algn="r" rtl="1">
              <a:buClr>
                <a:srgbClr val="00B0F0"/>
              </a:buClr>
            </a:pPr>
            <a:endParaRPr lang="he-IL" sz="2400" b="1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158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רשים זרימה: סרט מנוקב 2">
            <a:extLst>
              <a:ext uri="{FF2B5EF4-FFF2-40B4-BE49-F238E27FC236}">
                <a16:creationId xmlns:a16="http://schemas.microsoft.com/office/drawing/2014/main" id="{CC68A0A3-F856-4818-ACD5-C903C1B53322}"/>
              </a:ext>
            </a:extLst>
          </p:cNvPr>
          <p:cNvSpPr/>
          <p:nvPr/>
        </p:nvSpPr>
        <p:spPr>
          <a:xfrm rot="181226">
            <a:off x="6699268" y="431279"/>
            <a:ext cx="4046361" cy="1047642"/>
          </a:xfrm>
          <a:prstGeom prst="flowChartPunchedTape">
            <a:avLst/>
          </a:prstGeom>
          <a:solidFill>
            <a:srgbClr val="365F7D"/>
          </a:solidFill>
          <a:ln>
            <a:solidFill>
              <a:srgbClr val="2B4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FEE7D8B-93FC-45A9-8BFD-13F4EDC0D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67" y="624461"/>
            <a:ext cx="4046361" cy="661277"/>
          </a:xfrm>
          <a:noFill/>
        </p:spPr>
        <p:txBody>
          <a:bodyPr>
            <a:normAutofit/>
          </a:bodyPr>
          <a:lstStyle/>
          <a:p>
            <a:pPr algn="ctr"/>
            <a:r>
              <a:rPr lang="he-IL" b="1">
                <a:solidFill>
                  <a:schemeClr val="tx1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מסכי התלמיד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F5AADCBD-C439-4C68-879C-9E44223F32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20394" y="262943"/>
            <a:ext cx="3163409" cy="63268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A6EBE72-EBBE-484C-9AEB-231F4C06D5AB}"/>
              </a:ext>
            </a:extLst>
          </p:cNvPr>
          <p:cNvSpPr txBox="1">
            <a:spLocks/>
          </p:cNvSpPr>
          <p:nvPr/>
        </p:nvSpPr>
        <p:spPr>
          <a:xfrm>
            <a:off x="6387532" y="1860206"/>
            <a:ext cx="4876800" cy="40264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Clr>
                <a:srgbClr val="00B0F0"/>
              </a:buClr>
              <a:buNone/>
            </a:pPr>
            <a:r>
              <a:rPr lang="he-IL" sz="2600" b="1" u="sng">
                <a:latin typeface="Century Gothic"/>
                <a:cs typeface="Arial"/>
              </a:rPr>
              <a:t>יצירת כרטיס מורה:</a:t>
            </a:r>
            <a:endParaRPr lang="en-US" sz="26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Arial"/>
            </a:endParaRPr>
          </a:p>
          <a:p>
            <a:pPr algn="r" rtl="1">
              <a:buClr>
                <a:srgbClr val="F4B54B"/>
              </a:buClr>
            </a:pPr>
            <a:r>
              <a:rPr lang="he-IL" sz="2200" b="1">
                <a:ea typeface="+mn-lt"/>
                <a:cs typeface="+mn-lt"/>
              </a:rPr>
              <a:t>מסך המאפשר למשתמש לפתוח פרופיל של מורה באפליקציה ובכך להשתמש בה גם כמורה.</a:t>
            </a:r>
            <a:endParaRPr lang="he-IL" sz="2200" b="1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 algn="r" rtl="1">
              <a:buClr>
                <a:srgbClr val="F4B54B"/>
              </a:buClr>
            </a:pPr>
            <a:r>
              <a:rPr lang="he-IL" sz="2200" b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entury Gothic" panose="020B0502020202020204"/>
                <a:cs typeface="Arial"/>
              </a:rPr>
              <a:t>על המשתמש לבחור לפחות מקצוע לימוד אחד אותו הוא ילמד.</a:t>
            </a:r>
          </a:p>
          <a:p>
            <a:pPr algn="r" rtl="1">
              <a:buClr>
                <a:srgbClr val="F4B54B"/>
              </a:buClr>
            </a:pPr>
            <a:r>
              <a:rPr lang="he-IL" sz="2200" b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entury Gothic" panose="020B0502020202020204"/>
                <a:cs typeface="Arial"/>
              </a:rPr>
              <a:t>כמו כן, ישנה אפשרות לבחירת תמונה מהמכשיר.</a:t>
            </a:r>
            <a:endParaRPr lang="he-IL" sz="2200" b="1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entury Gothic" panose="020B0502020202020204"/>
              <a:cs typeface="Arial" panose="020B0604020202020204" pitchFamily="34" charset="0"/>
            </a:endParaRPr>
          </a:p>
          <a:p>
            <a:pPr algn="r" rtl="1">
              <a:buClr>
                <a:srgbClr val="00B0F0"/>
              </a:buClr>
            </a:pPr>
            <a:endParaRPr lang="he-IL" sz="2400" b="1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88373E-DD1E-4601-8E07-E1056F46D6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1" t="24126" r="3497" b="30070"/>
          <a:stretch/>
        </p:blipFill>
        <p:spPr>
          <a:xfrm>
            <a:off x="3622512" y="4290203"/>
            <a:ext cx="2078696" cy="20716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7" descr="Text&#10;&#10;Description automatically generated">
            <a:extLst>
              <a:ext uri="{FF2B5EF4-FFF2-40B4-BE49-F238E27FC236}">
                <a16:creationId xmlns:a16="http://schemas.microsoft.com/office/drawing/2014/main" id="{2C658E14-9C04-4828-A841-CCBA5BB11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0206" y="465827"/>
            <a:ext cx="1856117" cy="37409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0108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רשים זרימה: סרט מנוקב 2">
            <a:extLst>
              <a:ext uri="{FF2B5EF4-FFF2-40B4-BE49-F238E27FC236}">
                <a16:creationId xmlns:a16="http://schemas.microsoft.com/office/drawing/2014/main" id="{CC68A0A3-F856-4818-ACD5-C903C1B53322}"/>
              </a:ext>
            </a:extLst>
          </p:cNvPr>
          <p:cNvSpPr/>
          <p:nvPr/>
        </p:nvSpPr>
        <p:spPr>
          <a:xfrm rot="181226">
            <a:off x="6699268" y="431279"/>
            <a:ext cx="4046361" cy="1047642"/>
          </a:xfrm>
          <a:prstGeom prst="flowChartPunchedTape">
            <a:avLst/>
          </a:prstGeom>
          <a:solidFill>
            <a:srgbClr val="365F7D"/>
          </a:solidFill>
          <a:ln>
            <a:solidFill>
              <a:srgbClr val="2B4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FEE7D8B-93FC-45A9-8BFD-13F4EDC0D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67" y="624461"/>
            <a:ext cx="4046361" cy="661277"/>
          </a:xfrm>
          <a:noFill/>
        </p:spPr>
        <p:txBody>
          <a:bodyPr>
            <a:normAutofit/>
          </a:bodyPr>
          <a:lstStyle/>
          <a:p>
            <a:pPr algn="ctr"/>
            <a:r>
              <a:rPr lang="he-IL" b="1">
                <a:solidFill>
                  <a:schemeClr val="tx1"/>
                </a:solidFill>
                <a:ea typeface="+mj-lt"/>
                <a:cs typeface="+mj-lt"/>
              </a:rPr>
              <a:t>מסכי התלמיד/המורה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A6EBE72-EBBE-484C-9AEB-231F4C06D5AB}"/>
              </a:ext>
            </a:extLst>
          </p:cNvPr>
          <p:cNvSpPr txBox="1">
            <a:spLocks/>
          </p:cNvSpPr>
          <p:nvPr/>
        </p:nvSpPr>
        <p:spPr>
          <a:xfrm>
            <a:off x="6387532" y="1860206"/>
            <a:ext cx="4876800" cy="40264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Clr>
                <a:srgbClr val="00B0F0"/>
              </a:buClr>
              <a:buNone/>
            </a:pPr>
            <a:r>
              <a:rPr lang="he-IL" sz="2600" b="1" u="sng">
                <a:latin typeface="Century Gothic"/>
                <a:cs typeface="Arial"/>
              </a:rPr>
              <a:t>מסך הבית:</a:t>
            </a:r>
            <a:endParaRPr lang="en-US" sz="26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Arial"/>
            </a:endParaRPr>
          </a:p>
          <a:p>
            <a:pPr algn="r" rtl="1"/>
            <a:r>
              <a:rPr lang="he-IL" sz="2200" b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cs typeface="Arial"/>
              </a:rPr>
              <a:t>מסך המציג את המורים המומלצים, ובעת לחיצה פותח את כרטיס המורה עם פרטיו.</a:t>
            </a:r>
          </a:p>
          <a:p>
            <a:pPr algn="r" rtl="1"/>
            <a:r>
              <a:rPr lang="he-IL" sz="2200" b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cs typeface="Arial"/>
              </a:rPr>
              <a:t>כמו כן, ממסך זה ניתן לגשת ליתר המסכים בעזרת הכפתורים המיועדים לכך.</a:t>
            </a:r>
          </a:p>
        </p:txBody>
      </p:sp>
      <p:pic>
        <p:nvPicPr>
          <p:cNvPr id="4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7E1D2CE-DE44-4BD3-B97B-B710A9852B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9320" y="324660"/>
            <a:ext cx="3128648" cy="624291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91407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רשים זרימה: סרט מנוקב 2">
            <a:extLst>
              <a:ext uri="{FF2B5EF4-FFF2-40B4-BE49-F238E27FC236}">
                <a16:creationId xmlns:a16="http://schemas.microsoft.com/office/drawing/2014/main" id="{CC68A0A3-F856-4818-ACD5-C903C1B53322}"/>
              </a:ext>
            </a:extLst>
          </p:cNvPr>
          <p:cNvSpPr/>
          <p:nvPr/>
        </p:nvSpPr>
        <p:spPr>
          <a:xfrm rot="181226">
            <a:off x="6699268" y="431279"/>
            <a:ext cx="4046361" cy="1047642"/>
          </a:xfrm>
          <a:prstGeom prst="flowChartPunchedTape">
            <a:avLst/>
          </a:prstGeom>
          <a:solidFill>
            <a:srgbClr val="365F7D"/>
          </a:solidFill>
          <a:ln>
            <a:solidFill>
              <a:srgbClr val="2B4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FEE7D8B-93FC-45A9-8BFD-13F4EDC0D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67" y="624461"/>
            <a:ext cx="4046361" cy="661277"/>
          </a:xfrm>
          <a:noFill/>
        </p:spPr>
        <p:txBody>
          <a:bodyPr>
            <a:normAutofit/>
          </a:bodyPr>
          <a:lstStyle/>
          <a:p>
            <a:pPr algn="ctr"/>
            <a:r>
              <a:rPr lang="he-IL" b="1">
                <a:solidFill>
                  <a:schemeClr val="tx1"/>
                </a:solidFill>
                <a:ea typeface="+mj-lt"/>
                <a:cs typeface="+mj-lt"/>
              </a:rPr>
              <a:t>מסכי התלמיד/המורה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B76147B-126F-48A1-A2E8-365308FB31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168" y="277319"/>
            <a:ext cx="3091524" cy="639870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A6EBE72-EBBE-484C-9AEB-231F4C06D5AB}"/>
              </a:ext>
            </a:extLst>
          </p:cNvPr>
          <p:cNvSpPr txBox="1">
            <a:spLocks/>
          </p:cNvSpPr>
          <p:nvPr/>
        </p:nvSpPr>
        <p:spPr>
          <a:xfrm>
            <a:off x="6387532" y="1860206"/>
            <a:ext cx="4876800" cy="40264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Clr>
                <a:srgbClr val="00B0F0"/>
              </a:buClr>
              <a:buNone/>
            </a:pPr>
            <a:r>
              <a:rPr lang="he-IL" sz="2600" b="1" u="sng">
                <a:latin typeface="Century Gothic"/>
                <a:cs typeface="Arial"/>
              </a:rPr>
              <a:t>פרופיל כרטיס מורה:</a:t>
            </a:r>
            <a:endParaRPr lang="en-US" sz="26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Arial"/>
            </a:endParaRPr>
          </a:p>
          <a:p>
            <a:pPr algn="r" rtl="1"/>
            <a:r>
              <a:rPr lang="he-IL" sz="2200" b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cs typeface="Arial"/>
              </a:rPr>
              <a:t>מסך המראה את פרטי המורה במקצוע מסוים עם אפשרות לשלוח ליצור קשר עם המורה בעזרת צ'אט ולדרג אותו. </a:t>
            </a:r>
          </a:p>
        </p:txBody>
      </p:sp>
      <p:pic>
        <p:nvPicPr>
          <p:cNvPr id="8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7799ED3E-9ECA-4CF1-932D-792C43E11D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9" t="7990" r="-2797" b="29720"/>
          <a:stretch/>
        </p:blipFill>
        <p:spPr>
          <a:xfrm>
            <a:off x="6390018" y="3784840"/>
            <a:ext cx="2244328" cy="27931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3D0067C-F26B-4995-A4D3-FB9957FD68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92" r="-699" b="38462"/>
          <a:stretch/>
        </p:blipFill>
        <p:spPr>
          <a:xfrm>
            <a:off x="8963565" y="4390845"/>
            <a:ext cx="2071789" cy="21868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3B1F0F8-EC82-46BE-9AD6-D24CE56B4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6472" y="2320507"/>
            <a:ext cx="2057400" cy="41148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270090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רשים זרימה: סרט מנוקב 2">
            <a:extLst>
              <a:ext uri="{FF2B5EF4-FFF2-40B4-BE49-F238E27FC236}">
                <a16:creationId xmlns:a16="http://schemas.microsoft.com/office/drawing/2014/main" id="{CC68A0A3-F856-4818-ACD5-C903C1B53322}"/>
              </a:ext>
            </a:extLst>
          </p:cNvPr>
          <p:cNvSpPr/>
          <p:nvPr/>
        </p:nvSpPr>
        <p:spPr>
          <a:xfrm rot="181226">
            <a:off x="6699268" y="431279"/>
            <a:ext cx="4046361" cy="1047642"/>
          </a:xfrm>
          <a:prstGeom prst="flowChartPunchedTape">
            <a:avLst/>
          </a:prstGeom>
          <a:solidFill>
            <a:srgbClr val="365F7D"/>
          </a:solidFill>
          <a:ln>
            <a:solidFill>
              <a:srgbClr val="2B4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FEE7D8B-93FC-45A9-8BFD-13F4EDC0D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67" y="624461"/>
            <a:ext cx="4046361" cy="661277"/>
          </a:xfrm>
          <a:noFill/>
        </p:spPr>
        <p:txBody>
          <a:bodyPr>
            <a:normAutofit/>
          </a:bodyPr>
          <a:lstStyle/>
          <a:p>
            <a:pPr algn="ctr"/>
            <a:r>
              <a:rPr lang="he-IL" b="1">
                <a:solidFill>
                  <a:schemeClr val="tx1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מסכי התלמיד/המורה</a:t>
            </a:r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6481122-0793-4724-B3A2-34872C7762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4807" y="234188"/>
            <a:ext cx="3149034" cy="628368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A6EBE72-EBBE-484C-9AEB-231F4C06D5AB}"/>
              </a:ext>
            </a:extLst>
          </p:cNvPr>
          <p:cNvSpPr txBox="1">
            <a:spLocks/>
          </p:cNvSpPr>
          <p:nvPr/>
        </p:nvSpPr>
        <p:spPr>
          <a:xfrm>
            <a:off x="6387532" y="1860206"/>
            <a:ext cx="4876800" cy="40264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Clr>
                <a:srgbClr val="00B0F0"/>
              </a:buClr>
              <a:buNone/>
            </a:pPr>
            <a:r>
              <a:rPr lang="he-IL" sz="2600" b="1" u="sng">
                <a:latin typeface="Century Gothic"/>
                <a:cs typeface="Arial" panose="020B0604020202020204" pitchFamily="34" charset="0"/>
              </a:rPr>
              <a:t>חיפוש:</a:t>
            </a:r>
            <a:endParaRPr lang="en-US" sz="26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Arial" panose="020B0604020202020204" pitchFamily="34" charset="0"/>
            </a:endParaRPr>
          </a:p>
          <a:p>
            <a:pPr algn="r" rtl="1">
              <a:buClr>
                <a:srgbClr val="F4B54B"/>
              </a:buClr>
            </a:pPr>
            <a:r>
              <a:rPr lang="he-IL" sz="2200" b="1">
                <a:ea typeface="+mn-lt"/>
                <a:cs typeface="+mn-lt"/>
              </a:rPr>
              <a:t>מסך המאפשר למשתמש לחפש מורים עם אפשריות סינון לפי מקצוע, אופן הלימוד, אזור מגורים ומחיר.</a:t>
            </a:r>
            <a:endParaRPr lang="he-IL" sz="2200" b="1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 algn="r" rtl="1">
              <a:buClr>
                <a:srgbClr val="00B0F0"/>
              </a:buClr>
            </a:pPr>
            <a:endParaRPr lang="he-IL" sz="2400" b="1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341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רשים זרימה: סרט מנוקב 2">
            <a:extLst>
              <a:ext uri="{FF2B5EF4-FFF2-40B4-BE49-F238E27FC236}">
                <a16:creationId xmlns:a16="http://schemas.microsoft.com/office/drawing/2014/main" id="{CC68A0A3-F856-4818-ACD5-C903C1B53322}"/>
              </a:ext>
            </a:extLst>
          </p:cNvPr>
          <p:cNvSpPr/>
          <p:nvPr/>
        </p:nvSpPr>
        <p:spPr>
          <a:xfrm rot="181226">
            <a:off x="6699268" y="431279"/>
            <a:ext cx="4046361" cy="1047642"/>
          </a:xfrm>
          <a:prstGeom prst="flowChartPunchedTape">
            <a:avLst/>
          </a:prstGeom>
          <a:solidFill>
            <a:srgbClr val="365F7D"/>
          </a:solidFill>
          <a:ln>
            <a:solidFill>
              <a:srgbClr val="2B4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FEE7D8B-93FC-45A9-8BFD-13F4EDC0D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67" y="624461"/>
            <a:ext cx="4046361" cy="661277"/>
          </a:xfrm>
          <a:noFill/>
        </p:spPr>
        <p:txBody>
          <a:bodyPr>
            <a:normAutofit/>
          </a:bodyPr>
          <a:lstStyle/>
          <a:p>
            <a:pPr algn="ctr"/>
            <a:r>
              <a:rPr lang="he-IL" sz="3600" b="1">
                <a:solidFill>
                  <a:schemeClr val="tx1"/>
                </a:solidFill>
                <a:latin typeface="Century Gothic"/>
                <a:cs typeface="Arial" panose="020B0604020202020204" pitchFamily="34" charset="0"/>
              </a:rPr>
              <a:t>מערכת</a:t>
            </a:r>
            <a:endParaRPr lang="he-IL" sz="3600" b="1">
              <a:solidFill>
                <a:schemeClr val="tx1"/>
              </a:solidFill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Century Gothic"/>
              <a:cs typeface="Arial" panose="020B0604020202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A6EBE72-EBBE-484C-9AEB-231F4C06D5AB}"/>
              </a:ext>
            </a:extLst>
          </p:cNvPr>
          <p:cNvSpPr txBox="1">
            <a:spLocks/>
          </p:cNvSpPr>
          <p:nvPr/>
        </p:nvSpPr>
        <p:spPr>
          <a:xfrm>
            <a:off x="4468423" y="1916650"/>
            <a:ext cx="6767687" cy="14086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he" sz="2800">
                <a:ea typeface="+mn-lt"/>
                <a:cs typeface="+mn-lt"/>
              </a:rPr>
              <a:t>המערכת מספקת מתן אפשרות תיווך בין מורים פרטיים ללקוחות ע"י ממשק נוח וחיפוש מתקדם.</a:t>
            </a:r>
            <a:endParaRPr lang="en-US" sz="28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F7B8B9F1-F77C-4CE8-8EB6-2714E7FDF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157" y="3597696"/>
            <a:ext cx="2743200" cy="182454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8349725-AA22-40C2-B354-5A22EA1F7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075" y="901231"/>
            <a:ext cx="2560516" cy="452872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553377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רשים זרימה: סרט מנוקב 2">
            <a:extLst>
              <a:ext uri="{FF2B5EF4-FFF2-40B4-BE49-F238E27FC236}">
                <a16:creationId xmlns:a16="http://schemas.microsoft.com/office/drawing/2014/main" id="{CC68A0A3-F856-4818-ACD5-C903C1B53322}"/>
              </a:ext>
            </a:extLst>
          </p:cNvPr>
          <p:cNvSpPr/>
          <p:nvPr/>
        </p:nvSpPr>
        <p:spPr>
          <a:xfrm rot="181226">
            <a:off x="6699268" y="431279"/>
            <a:ext cx="4046361" cy="1047642"/>
          </a:xfrm>
          <a:prstGeom prst="flowChartPunchedTape">
            <a:avLst/>
          </a:prstGeom>
          <a:solidFill>
            <a:srgbClr val="365F7D"/>
          </a:solidFill>
          <a:ln>
            <a:solidFill>
              <a:srgbClr val="2B4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FEE7D8B-93FC-45A9-8BFD-13F4EDC0D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67" y="624461"/>
            <a:ext cx="4046361" cy="661277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he-IL" sz="3600" b="1">
                <a:solidFill>
                  <a:schemeClr val="tx1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מסכי התלמיד/המורה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A6EBE72-EBBE-484C-9AEB-231F4C06D5AB}"/>
              </a:ext>
            </a:extLst>
          </p:cNvPr>
          <p:cNvSpPr txBox="1">
            <a:spLocks/>
          </p:cNvSpPr>
          <p:nvPr/>
        </p:nvSpPr>
        <p:spPr>
          <a:xfrm>
            <a:off x="6387532" y="1860206"/>
            <a:ext cx="4876800" cy="40264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Clr>
                <a:srgbClr val="00B0F0"/>
              </a:buClr>
              <a:buNone/>
            </a:pPr>
            <a:r>
              <a:rPr lang="he-IL" sz="2600" b="1" u="sng">
                <a:latin typeface="Century Gothic"/>
                <a:cs typeface="Arial"/>
              </a:rPr>
              <a:t>תוצאות החיפוש:</a:t>
            </a:r>
            <a:endParaRPr lang="en-US" sz="26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Arial"/>
            </a:endParaRPr>
          </a:p>
          <a:p>
            <a:pPr algn="r" rtl="1">
              <a:buClr>
                <a:srgbClr val="F4B54B"/>
              </a:buClr>
            </a:pPr>
            <a:r>
              <a:rPr lang="he-IL" sz="2200" b="1">
                <a:ea typeface="+mn-lt"/>
                <a:cs typeface="+mn-lt"/>
              </a:rPr>
              <a:t>מסך המראה את כרטיסיות המורים שיצאו בתוצאות חיפוש.</a:t>
            </a:r>
            <a:endParaRPr lang="he-IL" sz="2200" b="1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 algn="r" rtl="1">
              <a:buClr>
                <a:srgbClr val="F4B54B"/>
              </a:buClr>
            </a:pPr>
            <a:r>
              <a:rPr lang="he-IL" sz="2200" b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entury Gothic"/>
                <a:cs typeface="Arial"/>
              </a:rPr>
              <a:t>כמו כן, ישנה אפשרות לסינון המורים שמוצגים לפי דירוגם או מיונם לפי מחיר לשיעור.</a:t>
            </a:r>
            <a:endParaRPr lang="he-IL" sz="2200" b="1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entury Gothic"/>
              <a:cs typeface="Arial" panose="020B0604020202020204" pitchFamily="34" charset="0"/>
            </a:endParaRPr>
          </a:p>
          <a:p>
            <a:pPr algn="r" rtl="1">
              <a:buClr>
                <a:srgbClr val="00B0F0"/>
              </a:buClr>
            </a:pPr>
            <a:endParaRPr lang="he-IL" sz="2400" b="1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58A35AF-AC2C-4957-8E27-5F30E3511B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97396" y="468432"/>
            <a:ext cx="3071138" cy="612789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0" name="Picture 10" descr="Graphical user interface, text, application, chat or text message, PowerPoint&#10;&#10;Description automatically generated">
            <a:extLst>
              <a:ext uri="{FF2B5EF4-FFF2-40B4-BE49-F238E27FC236}">
                <a16:creationId xmlns:a16="http://schemas.microsoft.com/office/drawing/2014/main" id="{5FC9C3E2-6065-4FE3-B0C4-B618AEB26E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" t="10921" r="-1399" b="28322"/>
          <a:stretch/>
        </p:blipFill>
        <p:spPr>
          <a:xfrm>
            <a:off x="3572055" y="1116157"/>
            <a:ext cx="2201185" cy="2643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B04FF89-0C13-425F-A725-00DF7F749E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091" r="-699" b="38112"/>
          <a:stretch/>
        </p:blipFill>
        <p:spPr>
          <a:xfrm>
            <a:off x="3572055" y="3815750"/>
            <a:ext cx="2201185" cy="2301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351922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רשים זרימה: סרט מנוקב 2">
            <a:extLst>
              <a:ext uri="{FF2B5EF4-FFF2-40B4-BE49-F238E27FC236}">
                <a16:creationId xmlns:a16="http://schemas.microsoft.com/office/drawing/2014/main" id="{CC68A0A3-F856-4818-ACD5-C903C1B53322}"/>
              </a:ext>
            </a:extLst>
          </p:cNvPr>
          <p:cNvSpPr/>
          <p:nvPr/>
        </p:nvSpPr>
        <p:spPr>
          <a:xfrm rot="181226">
            <a:off x="6699268" y="431279"/>
            <a:ext cx="4046361" cy="1047642"/>
          </a:xfrm>
          <a:prstGeom prst="flowChartPunchedTape">
            <a:avLst/>
          </a:prstGeom>
          <a:solidFill>
            <a:srgbClr val="365F7D"/>
          </a:solidFill>
          <a:ln>
            <a:solidFill>
              <a:srgbClr val="2B4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FEE7D8B-93FC-45A9-8BFD-13F4EDC0D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67" y="624461"/>
            <a:ext cx="4046361" cy="661277"/>
          </a:xfrm>
          <a:noFill/>
        </p:spPr>
        <p:txBody>
          <a:bodyPr>
            <a:normAutofit/>
          </a:bodyPr>
          <a:lstStyle/>
          <a:p>
            <a:pPr algn="ctr"/>
            <a:r>
              <a:rPr lang="he-IL" b="1">
                <a:solidFill>
                  <a:schemeClr val="tx1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מסכי התלמיד/המורה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761FD6E7-1D11-49C5-88FC-43C5180087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6886" y="1059353"/>
            <a:ext cx="2310889" cy="482591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A6EBE72-EBBE-484C-9AEB-231F4C06D5AB}"/>
              </a:ext>
            </a:extLst>
          </p:cNvPr>
          <p:cNvSpPr txBox="1">
            <a:spLocks/>
          </p:cNvSpPr>
          <p:nvPr/>
        </p:nvSpPr>
        <p:spPr>
          <a:xfrm>
            <a:off x="6387532" y="1860206"/>
            <a:ext cx="4876800" cy="40264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Clr>
                <a:srgbClr val="00B0F0"/>
              </a:buClr>
              <a:buNone/>
            </a:pPr>
            <a:r>
              <a:rPr lang="he-IL" sz="2600" b="1" u="sng">
                <a:latin typeface="Century Gothic"/>
                <a:cs typeface="Arial"/>
              </a:rPr>
              <a:t>התראות:</a:t>
            </a:r>
            <a:endParaRPr lang="en-US" sz="26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Arial"/>
            </a:endParaRPr>
          </a:p>
          <a:p>
            <a:pPr algn="r" rtl="1">
              <a:buClr>
                <a:srgbClr val="F4B54B"/>
              </a:buClr>
            </a:pPr>
            <a:r>
              <a:rPr lang="he-IL" sz="2200" b="1">
                <a:ea typeface="+mn-lt"/>
                <a:cs typeface="+mn-lt"/>
              </a:rPr>
              <a:t>מסך המציג את ההתראות שהתקבלו מהאפליקציה. לדוגמא- שההרשמה בוצעה בהצלחה, שהתקבל דירוג חדש, צ'אט חדש וכו' .</a:t>
            </a:r>
            <a:endParaRPr lang="he-IL" sz="2200" b="1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 algn="r" rtl="1">
              <a:buClr>
                <a:srgbClr val="F4B54B"/>
              </a:buClr>
            </a:pPr>
            <a:r>
              <a:rPr lang="he-IL" sz="2200" b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entury Gothic" panose="020B0502020202020204"/>
                <a:cs typeface="Arial"/>
              </a:rPr>
              <a:t>ניתן למחוק כל התראה או לסמן אותה כ"נקרא" על מנת שהתצוגה תהיה יותר מסודרת ונוחה למשתמש</a:t>
            </a:r>
          </a:p>
          <a:p>
            <a:pPr algn="r" rtl="1">
              <a:buClr>
                <a:srgbClr val="00B0F0"/>
              </a:buClr>
            </a:pPr>
            <a:endParaRPr lang="he-IL" sz="2400" b="1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44B1F974-F59A-448E-80A0-E55260F92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853" y="1059304"/>
            <a:ext cx="2390851" cy="48268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0956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רשים זרימה: סרט מנוקב 2">
            <a:extLst>
              <a:ext uri="{FF2B5EF4-FFF2-40B4-BE49-F238E27FC236}">
                <a16:creationId xmlns:a16="http://schemas.microsoft.com/office/drawing/2014/main" id="{CC68A0A3-F856-4818-ACD5-C903C1B53322}"/>
              </a:ext>
            </a:extLst>
          </p:cNvPr>
          <p:cNvSpPr/>
          <p:nvPr/>
        </p:nvSpPr>
        <p:spPr>
          <a:xfrm rot="181226">
            <a:off x="6699268" y="431279"/>
            <a:ext cx="4046361" cy="1047642"/>
          </a:xfrm>
          <a:prstGeom prst="flowChartPunchedTape">
            <a:avLst/>
          </a:prstGeom>
          <a:solidFill>
            <a:srgbClr val="365F7D"/>
          </a:solidFill>
          <a:ln>
            <a:solidFill>
              <a:srgbClr val="2B4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FEE7D8B-93FC-45A9-8BFD-13F4EDC0D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67" y="624461"/>
            <a:ext cx="4046361" cy="661277"/>
          </a:xfrm>
          <a:noFill/>
        </p:spPr>
        <p:txBody>
          <a:bodyPr>
            <a:normAutofit/>
          </a:bodyPr>
          <a:lstStyle/>
          <a:p>
            <a:pPr algn="ctr"/>
            <a:r>
              <a:rPr lang="he-IL" b="1">
                <a:solidFill>
                  <a:schemeClr val="tx1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מסכי התלמיד/המורה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7AE1474-6320-46CC-89B4-A46029CF6A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44493" y="1071846"/>
            <a:ext cx="2323380" cy="481342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A6EBE72-EBBE-484C-9AEB-231F4C06D5AB}"/>
              </a:ext>
            </a:extLst>
          </p:cNvPr>
          <p:cNvSpPr txBox="1">
            <a:spLocks/>
          </p:cNvSpPr>
          <p:nvPr/>
        </p:nvSpPr>
        <p:spPr>
          <a:xfrm>
            <a:off x="6387532" y="1860206"/>
            <a:ext cx="4876800" cy="40264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Clr>
                <a:srgbClr val="00B0F0"/>
              </a:buClr>
              <a:buNone/>
            </a:pPr>
            <a:r>
              <a:rPr lang="he-IL" sz="2600" b="1" u="sng">
                <a:latin typeface="Century Gothic"/>
                <a:cs typeface="Arial"/>
              </a:rPr>
              <a:t>צ'אט:</a:t>
            </a:r>
            <a:endParaRPr lang="en-US" sz="26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Arial"/>
            </a:endParaRPr>
          </a:p>
          <a:p>
            <a:pPr algn="r" rtl="1">
              <a:buClr>
                <a:srgbClr val="F4B54B"/>
              </a:buClr>
            </a:pPr>
            <a:r>
              <a:rPr lang="he-IL" sz="2200" b="1">
                <a:ea typeface="+mn-lt"/>
                <a:cs typeface="+mn-lt"/>
              </a:rPr>
              <a:t>מסך המציג את כלל הצ'אטים שהמשתמש לקח בהם חלק.</a:t>
            </a:r>
            <a:endParaRPr lang="he-IL" sz="2200" b="1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 algn="r" rtl="1">
              <a:buClr>
                <a:srgbClr val="F4B54B"/>
              </a:buClr>
            </a:pPr>
            <a:r>
              <a:rPr lang="he-IL" sz="2200" b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לכל צ'אט יש אפשרות של מחיקה והצגת הצ'אט .</a:t>
            </a:r>
          </a:p>
          <a:p>
            <a:pPr algn="r" rtl="1">
              <a:buClr>
                <a:srgbClr val="F4B54B"/>
              </a:buClr>
            </a:pPr>
            <a:r>
              <a:rPr lang="he-IL" sz="2200" b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entury Gothic"/>
                <a:cs typeface="Arial"/>
              </a:rPr>
              <a:t>בכל צ'אט מוצגת ההודעה האחרונה שנשלחה בו , שם המשתמש של המורה\תלמיד וסטטוס המציג את הפעילות האחרונה שהייתה.</a:t>
            </a:r>
          </a:p>
          <a:p>
            <a:pPr marL="0" indent="0" algn="r" rtl="1">
              <a:buClr>
                <a:srgbClr val="F4B54B"/>
              </a:buClr>
              <a:buNone/>
            </a:pPr>
            <a:endParaRPr lang="he-IL" sz="2200" b="1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entury Gothic"/>
              <a:cs typeface="Arial" panose="020B0604020202020204" pitchFamily="34" charset="0"/>
            </a:endParaRPr>
          </a:p>
          <a:p>
            <a:pPr algn="r" rtl="1">
              <a:buClr>
                <a:srgbClr val="00B0F0"/>
              </a:buClr>
            </a:pPr>
            <a:endParaRPr lang="he-IL" sz="2400" b="1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8908C2BA-5DF3-496A-A818-12AE76372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132" y="1071797"/>
            <a:ext cx="2328392" cy="48143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031525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רשים זרימה: סרט מנוקב 2">
            <a:extLst>
              <a:ext uri="{FF2B5EF4-FFF2-40B4-BE49-F238E27FC236}">
                <a16:creationId xmlns:a16="http://schemas.microsoft.com/office/drawing/2014/main" id="{CC68A0A3-F856-4818-ACD5-C903C1B53322}"/>
              </a:ext>
            </a:extLst>
          </p:cNvPr>
          <p:cNvSpPr/>
          <p:nvPr/>
        </p:nvSpPr>
        <p:spPr>
          <a:xfrm rot="181226">
            <a:off x="6699268" y="431279"/>
            <a:ext cx="4046361" cy="1047642"/>
          </a:xfrm>
          <a:prstGeom prst="flowChartPunchedTape">
            <a:avLst/>
          </a:prstGeom>
          <a:solidFill>
            <a:srgbClr val="365F7D"/>
          </a:solidFill>
          <a:ln>
            <a:solidFill>
              <a:srgbClr val="2B4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FEE7D8B-93FC-45A9-8BFD-13F4EDC0D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67" y="624461"/>
            <a:ext cx="4046361" cy="661277"/>
          </a:xfrm>
          <a:noFill/>
        </p:spPr>
        <p:txBody>
          <a:bodyPr>
            <a:normAutofit/>
          </a:bodyPr>
          <a:lstStyle/>
          <a:p>
            <a:pPr algn="ctr"/>
            <a:r>
              <a:rPr lang="he-IL" sz="3600" b="1">
                <a:solidFill>
                  <a:schemeClr val="tx1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מסכי המורה</a:t>
            </a:r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DE50CCF-25A2-43E6-A8B4-D4C4235ED0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1676" y="176679"/>
            <a:ext cx="3177788" cy="639870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A6EBE72-EBBE-484C-9AEB-231F4C06D5AB}"/>
              </a:ext>
            </a:extLst>
          </p:cNvPr>
          <p:cNvSpPr txBox="1">
            <a:spLocks/>
          </p:cNvSpPr>
          <p:nvPr/>
        </p:nvSpPr>
        <p:spPr>
          <a:xfrm>
            <a:off x="6387532" y="1860206"/>
            <a:ext cx="4876800" cy="40264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Clr>
                <a:srgbClr val="00B0F0"/>
              </a:buClr>
              <a:buNone/>
            </a:pPr>
            <a:r>
              <a:rPr lang="he-IL" sz="2600" b="1" u="sng">
                <a:latin typeface="Century Gothic"/>
                <a:cs typeface="Arial" panose="020B0604020202020204" pitchFamily="34" charset="0"/>
              </a:rPr>
              <a:t>תפריט המורה:</a:t>
            </a:r>
            <a:endParaRPr lang="en-US" sz="26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Arial" panose="020B0604020202020204" pitchFamily="34" charset="0"/>
            </a:endParaRPr>
          </a:p>
          <a:p>
            <a:pPr algn="r" rtl="1">
              <a:buClr>
                <a:srgbClr val="F4B54B"/>
              </a:buClr>
            </a:pPr>
            <a:r>
              <a:rPr lang="he-IL" sz="2200" b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תפריט ברור ומפורט על מנת ליצור למורה סביבה נוחה ככל שאפשר באפליקציה.</a:t>
            </a:r>
            <a:endParaRPr lang="he-IL" sz="22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 algn="r" rtl="1">
              <a:buClr>
                <a:srgbClr val="F4B54B"/>
              </a:buClr>
            </a:pPr>
            <a:r>
              <a:rPr lang="he-IL" sz="2200" b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התפריט כולל: מסך בית, פרופיל המורה, המקצועות שהמורה מלמד, חיפוש, התראות, צ'אט והתנתקות מהאפליקציה.</a:t>
            </a:r>
            <a:endParaRPr lang="he-IL">
              <a:ea typeface="+mn-lt"/>
              <a:cs typeface="+mn-lt"/>
            </a:endParaRPr>
          </a:p>
          <a:p>
            <a:pPr algn="r" rtl="1">
              <a:buClr>
                <a:srgbClr val="00B0F0"/>
              </a:buClr>
            </a:pPr>
            <a:endParaRPr lang="he-IL" sz="2400" b="1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7976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רשים זרימה: סרט מנוקב 2">
            <a:extLst>
              <a:ext uri="{FF2B5EF4-FFF2-40B4-BE49-F238E27FC236}">
                <a16:creationId xmlns:a16="http://schemas.microsoft.com/office/drawing/2014/main" id="{CC68A0A3-F856-4818-ACD5-C903C1B53322}"/>
              </a:ext>
            </a:extLst>
          </p:cNvPr>
          <p:cNvSpPr/>
          <p:nvPr/>
        </p:nvSpPr>
        <p:spPr>
          <a:xfrm rot="181226">
            <a:off x="6699268" y="431279"/>
            <a:ext cx="4046361" cy="1047642"/>
          </a:xfrm>
          <a:prstGeom prst="flowChartPunchedTape">
            <a:avLst/>
          </a:prstGeom>
          <a:solidFill>
            <a:srgbClr val="365F7D"/>
          </a:solidFill>
          <a:ln>
            <a:solidFill>
              <a:srgbClr val="2B4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FEE7D8B-93FC-45A9-8BFD-13F4EDC0D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67" y="624461"/>
            <a:ext cx="4046361" cy="661277"/>
          </a:xfrm>
          <a:noFill/>
        </p:spPr>
        <p:txBody>
          <a:bodyPr>
            <a:normAutofit/>
          </a:bodyPr>
          <a:lstStyle/>
          <a:p>
            <a:pPr algn="ctr"/>
            <a:r>
              <a:rPr lang="he-IL" sz="3600" b="1">
                <a:solidFill>
                  <a:schemeClr val="tx1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מסכי המורה</a:t>
            </a:r>
          </a:p>
        </p:txBody>
      </p:sp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FD1577F-F4B1-472C-845A-83A50858A2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06658" y="205434"/>
            <a:ext cx="3235297" cy="644183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A6EBE72-EBBE-484C-9AEB-231F4C06D5AB}"/>
              </a:ext>
            </a:extLst>
          </p:cNvPr>
          <p:cNvSpPr txBox="1">
            <a:spLocks/>
          </p:cNvSpPr>
          <p:nvPr/>
        </p:nvSpPr>
        <p:spPr>
          <a:xfrm>
            <a:off x="6387532" y="1860206"/>
            <a:ext cx="4876800" cy="40264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he-IL" sz="2600" b="1" u="sng">
                <a:latin typeface="Century Gothic"/>
                <a:cs typeface="Arial"/>
              </a:rPr>
              <a:t>פרופיל המורה:</a:t>
            </a:r>
            <a:endParaRPr lang="en-US" sz="26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Arial"/>
            </a:endParaRPr>
          </a:p>
          <a:p>
            <a:pPr algn="r" rtl="1">
              <a:buClr>
                <a:srgbClr val="F4B54B"/>
              </a:buClr>
            </a:pPr>
            <a:r>
              <a:rPr lang="he-IL" sz="2200" b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מסך המציג את פרטי המורה עם אפשרות לעדכון הפרטים או מחיקת הכרטיס. בעת המחיקה הכרטיס, המשתמש חוזר להשתמש באפליקציה בתור תלמיד. </a:t>
            </a:r>
          </a:p>
          <a:p>
            <a:pPr marL="0" indent="0" algn="r" rtl="1">
              <a:buNone/>
            </a:pPr>
            <a:endParaRPr lang="he-IL" sz="2600" b="1" u="sng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Arial" panose="020B0604020202020204" pitchFamily="34" charset="0"/>
            </a:endParaRPr>
          </a:p>
          <a:p>
            <a:pPr algn="r" rtl="1">
              <a:buClr>
                <a:srgbClr val="00B0F0"/>
              </a:buClr>
            </a:pPr>
            <a:endParaRPr lang="he-IL" sz="2400" b="1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4F13BA9-BB08-4A78-B37D-9F42D8D0AD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99" t="-350" b="25524"/>
          <a:stretch/>
        </p:blipFill>
        <p:spPr>
          <a:xfrm>
            <a:off x="3816470" y="1716657"/>
            <a:ext cx="2344958" cy="34814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394173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רשים זרימה: סרט מנוקב 2">
            <a:extLst>
              <a:ext uri="{FF2B5EF4-FFF2-40B4-BE49-F238E27FC236}">
                <a16:creationId xmlns:a16="http://schemas.microsoft.com/office/drawing/2014/main" id="{CC68A0A3-F856-4818-ACD5-C903C1B53322}"/>
              </a:ext>
            </a:extLst>
          </p:cNvPr>
          <p:cNvSpPr/>
          <p:nvPr/>
        </p:nvSpPr>
        <p:spPr>
          <a:xfrm rot="181226">
            <a:off x="6699268" y="431279"/>
            <a:ext cx="4046361" cy="1047642"/>
          </a:xfrm>
          <a:prstGeom prst="flowChartPunchedTape">
            <a:avLst/>
          </a:prstGeom>
          <a:solidFill>
            <a:srgbClr val="365F7D"/>
          </a:solidFill>
          <a:ln>
            <a:solidFill>
              <a:srgbClr val="2B4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FEE7D8B-93FC-45A9-8BFD-13F4EDC0D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67" y="624461"/>
            <a:ext cx="4046361" cy="661277"/>
          </a:xfrm>
          <a:noFill/>
        </p:spPr>
        <p:txBody>
          <a:bodyPr>
            <a:normAutofit/>
          </a:bodyPr>
          <a:lstStyle/>
          <a:p>
            <a:pPr algn="ctr"/>
            <a:r>
              <a:rPr lang="he-IL" sz="3600" b="1">
                <a:solidFill>
                  <a:schemeClr val="tx1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מסכי המורה</a:t>
            </a:r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0E60FBB-9449-45E7-A4F0-9C97420EC2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2923" y="262944"/>
            <a:ext cx="3177786" cy="634119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A6EBE72-EBBE-484C-9AEB-231F4C06D5AB}"/>
              </a:ext>
            </a:extLst>
          </p:cNvPr>
          <p:cNvSpPr txBox="1">
            <a:spLocks/>
          </p:cNvSpPr>
          <p:nvPr/>
        </p:nvSpPr>
        <p:spPr>
          <a:xfrm>
            <a:off x="6387532" y="1860206"/>
            <a:ext cx="4876800" cy="40264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he-IL" sz="2600" b="1" u="sng">
                <a:latin typeface="Century Gothic"/>
                <a:cs typeface="Arial"/>
              </a:rPr>
              <a:t>מקצועות המורה:</a:t>
            </a:r>
            <a:endParaRPr lang="en-US" sz="26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Arial"/>
            </a:endParaRPr>
          </a:p>
          <a:p>
            <a:pPr algn="r" rtl="1">
              <a:buClr>
                <a:srgbClr val="F4B54B"/>
              </a:buClr>
            </a:pPr>
            <a:r>
              <a:rPr lang="he-IL" sz="2200" b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מסך המציג את המקצועות אותן המורה מלמד ואת והערים בהם מעביר את השיעורים הפרטיים.</a:t>
            </a:r>
          </a:p>
          <a:p>
            <a:pPr algn="r" rtl="1">
              <a:buClr>
                <a:srgbClr val="F4B54B"/>
              </a:buClr>
            </a:pPr>
            <a:r>
              <a:rPr lang="he-IL" sz="2200" b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cs typeface="Arial"/>
              </a:rPr>
              <a:t>בעת לחיצה על מקצוע קיים, למורה ישנה אפשרות לערוך או להסיר אותו.</a:t>
            </a:r>
          </a:p>
          <a:p>
            <a:pPr algn="r" rtl="1">
              <a:buClr>
                <a:srgbClr val="F4B54B"/>
              </a:buClr>
            </a:pPr>
            <a:r>
              <a:rPr lang="he-IL" sz="2200" b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cs typeface="Arial"/>
              </a:rPr>
              <a:t>כמו כן, למורה ישנה אפשרות להוסיף שיעורים ולעדכן את ערי הלימוד בכל עת.</a:t>
            </a:r>
            <a:endParaRPr lang="he-IL" sz="2200" b="1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cs typeface="Arial" panose="020B0604020202020204" pitchFamily="34" charset="0"/>
            </a:endParaRPr>
          </a:p>
          <a:p>
            <a:pPr marL="0" indent="0" algn="r" rtl="1">
              <a:buClr>
                <a:srgbClr val="F4B54B"/>
              </a:buClr>
              <a:buNone/>
            </a:pPr>
            <a:endParaRPr lang="he-IL" sz="2600" b="1" u="sng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entury Gothic" panose="020B0502020202020204"/>
              <a:ea typeface="+mn-lt"/>
              <a:cs typeface="Arial" panose="020B0604020202020204" pitchFamily="34" charset="0"/>
            </a:endParaRPr>
          </a:p>
          <a:p>
            <a:pPr algn="r" rtl="1">
              <a:buClr>
                <a:srgbClr val="00B0F0"/>
              </a:buClr>
            </a:pPr>
            <a:endParaRPr lang="he-IL" sz="2400" b="1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</p:txBody>
      </p:sp>
      <p:pic>
        <p:nvPicPr>
          <p:cNvPr id="6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6FCEC35-4E80-4A76-8C3C-81DDD3E882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27" r="-909" b="29091"/>
          <a:stretch/>
        </p:blipFill>
        <p:spPr>
          <a:xfrm>
            <a:off x="3974621" y="623976"/>
            <a:ext cx="1597338" cy="20002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6113F43-D239-4FF3-8286-F12516302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4621" y="2809336"/>
            <a:ext cx="1640457" cy="32952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399276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רשים זרימה: סרט מנוקב 3">
            <a:extLst>
              <a:ext uri="{FF2B5EF4-FFF2-40B4-BE49-F238E27FC236}">
                <a16:creationId xmlns:a16="http://schemas.microsoft.com/office/drawing/2014/main" id="{905F4F2E-BC31-4546-B8C0-5DFA6F6CC893}"/>
              </a:ext>
            </a:extLst>
          </p:cNvPr>
          <p:cNvSpPr/>
          <p:nvPr/>
        </p:nvSpPr>
        <p:spPr>
          <a:xfrm rot="181226">
            <a:off x="3297034" y="2101725"/>
            <a:ext cx="6033077" cy="2308190"/>
          </a:xfrm>
          <a:prstGeom prst="flowChartPunchedTape">
            <a:avLst/>
          </a:prstGeom>
          <a:solidFill>
            <a:srgbClr val="365F7D"/>
          </a:solidFill>
          <a:ln>
            <a:solidFill>
              <a:srgbClr val="2B4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20D73A-4F1B-4F58-9E32-3D1A67178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65167" y="2250148"/>
            <a:ext cx="5696809" cy="1457161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ctr"/>
            <a:endParaRPr lang="en-US" sz="2100" b="1" u="sng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"/>
              <a:cs typeface="Arial"/>
            </a:endParaRPr>
          </a:p>
          <a:p>
            <a:pPr algn="ctr"/>
            <a:r>
              <a:rPr lang="he-IL" sz="6400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פערים</a:t>
            </a:r>
            <a:endParaRPr lang="en-US" sz="6400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634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רשים זרימה: סרט מנוקב 2">
            <a:extLst>
              <a:ext uri="{FF2B5EF4-FFF2-40B4-BE49-F238E27FC236}">
                <a16:creationId xmlns:a16="http://schemas.microsoft.com/office/drawing/2014/main" id="{CC68A0A3-F856-4818-ACD5-C903C1B53322}"/>
              </a:ext>
            </a:extLst>
          </p:cNvPr>
          <p:cNvSpPr/>
          <p:nvPr/>
        </p:nvSpPr>
        <p:spPr>
          <a:xfrm rot="181226">
            <a:off x="6699268" y="431279"/>
            <a:ext cx="4046361" cy="1047642"/>
          </a:xfrm>
          <a:prstGeom prst="flowChartPunchedTape">
            <a:avLst/>
          </a:prstGeom>
          <a:solidFill>
            <a:srgbClr val="365F7D"/>
          </a:solidFill>
          <a:ln>
            <a:solidFill>
              <a:srgbClr val="2B4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FEE7D8B-93FC-45A9-8BFD-13F4EDC0D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67" y="624461"/>
            <a:ext cx="4046361" cy="661277"/>
          </a:xfrm>
          <a:noFill/>
        </p:spPr>
        <p:txBody>
          <a:bodyPr>
            <a:normAutofit/>
          </a:bodyPr>
          <a:lstStyle/>
          <a:p>
            <a:pPr algn="ctr"/>
            <a:r>
              <a:rPr lang="he-IL" sz="3600" b="1">
                <a:solidFill>
                  <a:schemeClr val="tx1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פערים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A6EBE72-EBBE-484C-9AEB-231F4C06D5AB}"/>
              </a:ext>
            </a:extLst>
          </p:cNvPr>
          <p:cNvSpPr txBox="1">
            <a:spLocks/>
          </p:cNvSpPr>
          <p:nvPr/>
        </p:nvSpPr>
        <p:spPr>
          <a:xfrm>
            <a:off x="799533" y="1860206"/>
            <a:ext cx="10464799" cy="416755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he-IL" sz="2100" b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Arial" panose="020B0604020202020204" pitchFamily="34" charset="0"/>
              </a:rPr>
              <a:t>הפער הבולט ביותר הוא תהליך ההתנהלות של הלקוח מול המורה.</a:t>
            </a:r>
            <a:endParaRPr lang="he-IL" sz="21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Arial" panose="020B0604020202020204" pitchFamily="34" charset="0"/>
            </a:endParaRPr>
          </a:p>
          <a:p>
            <a:pPr marL="0" indent="0" algn="r" rtl="1">
              <a:buNone/>
            </a:pPr>
            <a:r>
              <a:rPr lang="he-IL" sz="2100" b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Arial"/>
              </a:rPr>
              <a:t>    בתהליך הייזום ההתקשרות של הלקוח עם המורה הייתה אמורה להתנהל ע"י לחיצת יד.</a:t>
            </a:r>
          </a:p>
          <a:p>
            <a:pPr marL="0" indent="0" algn="r" rtl="1">
              <a:buNone/>
            </a:pPr>
            <a:r>
              <a:rPr lang="he-IL" sz="2100" b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Arial"/>
              </a:rPr>
              <a:t>    כלומר, לאחר מציאת מורה רלוונטי הלקוח שולח בקשת שירות מהמורה ובמידה והמורה </a:t>
            </a:r>
          </a:p>
          <a:p>
            <a:pPr marL="0" indent="0" algn="r" rtl="1">
              <a:buNone/>
            </a:pPr>
            <a:r>
              <a:rPr lang="he-IL" sz="2100" b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Arial"/>
              </a:rPr>
              <a:t>    מעוניין גם הוא, המורה יאשר את הבקשה ובאותה פעולה יחשפו ללקוח פרטי </a:t>
            </a:r>
          </a:p>
          <a:p>
            <a:pPr marL="0" indent="0" algn="r" rtl="1">
              <a:buNone/>
            </a:pPr>
            <a:r>
              <a:rPr lang="he-IL" sz="2100" b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Arial"/>
              </a:rPr>
              <a:t>    ההתקשרות של המורה.</a:t>
            </a:r>
          </a:p>
          <a:p>
            <a:pPr marL="0" indent="0" algn="r" rtl="1">
              <a:buNone/>
            </a:pPr>
            <a:r>
              <a:rPr lang="he-IL" sz="2100" b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Arial"/>
              </a:rPr>
              <a:t>    בפועל המורה חושף את הפרטים שהזין לכולם אך נוסף מימוש של צ'אט אופציונאלי </a:t>
            </a:r>
          </a:p>
          <a:p>
            <a:pPr marL="0" indent="0" algn="r" rtl="1">
              <a:buNone/>
            </a:pPr>
            <a:r>
              <a:rPr lang="he-IL" sz="2100" b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Arial"/>
              </a:rPr>
              <a:t>    למטרת בירור פרטים נוספים.</a:t>
            </a:r>
            <a:endParaRPr lang="he-IL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Arial"/>
            </a:endParaRPr>
          </a:p>
          <a:p>
            <a:pPr marL="0" indent="0" algn="r" rtl="1">
              <a:buNone/>
            </a:pPr>
            <a:r>
              <a:rPr lang="he-IL" sz="2100" b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Arial"/>
              </a:rPr>
              <a:t>    הפער נבע מטעמי נוחות ומהצורך למנוע דלילות בחוויות המשתמש באפליקציה.</a:t>
            </a:r>
          </a:p>
          <a:p>
            <a:pPr marL="0" indent="0" algn="r" rtl="1">
              <a:buNone/>
            </a:pPr>
            <a:r>
              <a:rPr lang="he-IL" sz="2100" b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Arial"/>
              </a:rPr>
              <a:t>    בעקבות זאת, לא מומש מסד הנתונים שהיה מיועד לשמירת נתוני לחיצת היד.</a:t>
            </a:r>
          </a:p>
          <a:p>
            <a:pPr algn="r" rtl="1"/>
            <a:endParaRPr lang="he-IL" sz="2200" b="1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Gisha" panose="020B0502040204020203" pitchFamily="34" charset="-79"/>
            </a:endParaRPr>
          </a:p>
          <a:p>
            <a:pPr algn="r" rtl="1"/>
            <a:endParaRPr lang="he-IL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722792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רשים זרימה: סרט מנוקב 2">
            <a:extLst>
              <a:ext uri="{FF2B5EF4-FFF2-40B4-BE49-F238E27FC236}">
                <a16:creationId xmlns:a16="http://schemas.microsoft.com/office/drawing/2014/main" id="{CC68A0A3-F856-4818-ACD5-C903C1B53322}"/>
              </a:ext>
            </a:extLst>
          </p:cNvPr>
          <p:cNvSpPr/>
          <p:nvPr/>
        </p:nvSpPr>
        <p:spPr>
          <a:xfrm rot="181226">
            <a:off x="6699268" y="431279"/>
            <a:ext cx="4046361" cy="1047642"/>
          </a:xfrm>
          <a:prstGeom prst="flowChartPunchedTape">
            <a:avLst/>
          </a:prstGeom>
          <a:solidFill>
            <a:srgbClr val="365F7D"/>
          </a:solidFill>
          <a:ln>
            <a:solidFill>
              <a:srgbClr val="2B4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FEE7D8B-93FC-45A9-8BFD-13F4EDC0D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67" y="624461"/>
            <a:ext cx="4046361" cy="661277"/>
          </a:xfrm>
          <a:noFill/>
        </p:spPr>
        <p:txBody>
          <a:bodyPr>
            <a:normAutofit/>
          </a:bodyPr>
          <a:lstStyle/>
          <a:p>
            <a:pPr algn="ctr"/>
            <a:r>
              <a:rPr lang="he-IL" sz="3600" b="1">
                <a:solidFill>
                  <a:schemeClr val="tx1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פערים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A6EBE72-EBBE-484C-9AEB-231F4C06D5AB}"/>
              </a:ext>
            </a:extLst>
          </p:cNvPr>
          <p:cNvSpPr txBox="1">
            <a:spLocks/>
          </p:cNvSpPr>
          <p:nvPr/>
        </p:nvSpPr>
        <p:spPr>
          <a:xfrm>
            <a:off x="1316940" y="1860206"/>
            <a:ext cx="9947392" cy="4214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he-IL" sz="2100" b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Arial" panose="020B0604020202020204" pitchFamily="34" charset="0"/>
              </a:rPr>
              <a:t>הפער השני הוא תהליך מתן המשוב למורה.</a:t>
            </a:r>
            <a:endParaRPr lang="he-IL" sz="21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Arial" panose="020B0604020202020204" pitchFamily="34" charset="0"/>
            </a:endParaRPr>
          </a:p>
          <a:p>
            <a:pPr marL="0" indent="0" algn="r" rtl="1">
              <a:buNone/>
            </a:pPr>
            <a:r>
              <a:rPr lang="he-IL" sz="2100" b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Arial" panose="020B0604020202020204" pitchFamily="34" charset="0"/>
              </a:rPr>
              <a:t>    בתהליך הייזום ביצוע משוב אמור היה להיות טקסטואלי (בנוסף לדירוג מספרי)</a:t>
            </a:r>
          </a:p>
          <a:p>
            <a:pPr marL="0" indent="0" algn="r" rtl="1">
              <a:buNone/>
            </a:pPr>
            <a:r>
              <a:rPr lang="he-IL" sz="2100" b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Arial" panose="020B0604020202020204" pitchFamily="34" charset="0"/>
              </a:rPr>
              <a:t>    אך בגישה זו יש צורך במימושים נוספים שיכולים לבוא על חשבון הזמן שהוקצה </a:t>
            </a:r>
          </a:p>
          <a:p>
            <a:pPr marL="0" indent="0" algn="r" rtl="1">
              <a:buNone/>
            </a:pPr>
            <a:r>
              <a:rPr lang="he-IL" sz="2100" b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Arial" panose="020B0604020202020204" pitchFamily="34" charset="0"/>
              </a:rPr>
              <a:t>    למימוש בסיס האפליקציה (לדוגמה, במשוב טקסטואלי יש צורך בסינון מילים</a:t>
            </a:r>
          </a:p>
          <a:p>
            <a:pPr marL="0" indent="0" algn="r" rtl="1">
              <a:buNone/>
            </a:pPr>
            <a:r>
              <a:rPr lang="he-IL" sz="2100" b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Arial" panose="020B0604020202020204" pitchFamily="34" charset="0"/>
              </a:rPr>
              <a:t>    פוגעניות ויש צורך במימוש עריכת משוב מכיוון שמשובים חריפים עלולים לפגוע </a:t>
            </a:r>
          </a:p>
          <a:p>
            <a:pPr marL="0" indent="0" algn="r" rtl="1">
              <a:buNone/>
            </a:pPr>
            <a:r>
              <a:rPr lang="he-IL" sz="2100" b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Arial" panose="020B0604020202020204" pitchFamily="34" charset="0"/>
              </a:rPr>
              <a:t>    במורים במידה והמורה והלקוח הגיעו כבר לפשרה לאחר זמן מה)</a:t>
            </a:r>
            <a:endParaRPr lang="he-IL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cs typeface="Arial" panose="020B0604020202020204" pitchFamily="34" charset="0"/>
            </a:endParaRPr>
          </a:p>
          <a:p>
            <a:pPr marL="0" indent="0" algn="r" rtl="1">
              <a:buNone/>
            </a:pPr>
            <a:r>
              <a:rPr lang="he-IL" sz="2100" b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Arial" panose="020B0604020202020204" pitchFamily="34" charset="0"/>
              </a:rPr>
              <a:t>    פער זה נובע אך ורק מאילוץ הזמן שניתן בתהליך הייזום.</a:t>
            </a:r>
          </a:p>
          <a:p>
            <a:pPr marL="0" indent="0" algn="r" rtl="1">
              <a:buNone/>
            </a:pPr>
            <a:r>
              <a:rPr lang="he-IL" sz="2100" b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Arial" panose="020B0604020202020204" pitchFamily="34" charset="0"/>
              </a:rPr>
              <a:t>    בפועל מתן המשוב מתבצע ע"י דירוג מספרי חד פעמי מלקוח למורה.</a:t>
            </a:r>
          </a:p>
          <a:p>
            <a:pPr marL="0" indent="0" algn="r" rtl="1">
              <a:buNone/>
            </a:pPr>
            <a:r>
              <a:rPr lang="he-IL" sz="2100" b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Arial" panose="020B0604020202020204" pitchFamily="34" charset="0"/>
              </a:rPr>
              <a:t>    בעקבות זאת, לא מומש מסד הנתונים שהיה מיועד לשמירת משוב טקסטואלי.</a:t>
            </a:r>
            <a:endParaRPr lang="he-IL">
              <a:cs typeface="Arial" panose="020B0604020202020204" pitchFamily="34" charset="0"/>
            </a:endParaRPr>
          </a:p>
          <a:p>
            <a:pPr algn="r" rtl="1"/>
            <a:endParaRPr lang="he-IL" sz="2200" b="1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Gisha" panose="020B0502040204020203" pitchFamily="34" charset="-79"/>
            </a:endParaRPr>
          </a:p>
          <a:p>
            <a:pPr algn="r" rtl="1"/>
            <a:endParaRPr lang="he-IL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469345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רשים זרימה: סרט מנוקב 2">
            <a:extLst>
              <a:ext uri="{FF2B5EF4-FFF2-40B4-BE49-F238E27FC236}">
                <a16:creationId xmlns:a16="http://schemas.microsoft.com/office/drawing/2014/main" id="{CC68A0A3-F856-4818-ACD5-C903C1B53322}"/>
              </a:ext>
            </a:extLst>
          </p:cNvPr>
          <p:cNvSpPr/>
          <p:nvPr/>
        </p:nvSpPr>
        <p:spPr>
          <a:xfrm rot="181226">
            <a:off x="6699268" y="431279"/>
            <a:ext cx="4046361" cy="1047642"/>
          </a:xfrm>
          <a:prstGeom prst="flowChartPunchedTape">
            <a:avLst/>
          </a:prstGeom>
          <a:solidFill>
            <a:srgbClr val="365F7D"/>
          </a:solidFill>
          <a:ln>
            <a:solidFill>
              <a:srgbClr val="2B4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FEE7D8B-93FC-45A9-8BFD-13F4EDC0D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67" y="624461"/>
            <a:ext cx="4046361" cy="661277"/>
          </a:xfrm>
          <a:noFill/>
        </p:spPr>
        <p:txBody>
          <a:bodyPr>
            <a:normAutofit/>
          </a:bodyPr>
          <a:lstStyle/>
          <a:p>
            <a:pPr algn="ctr"/>
            <a:r>
              <a:rPr lang="he-IL" sz="3600" b="1">
                <a:solidFill>
                  <a:schemeClr val="tx1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פערים מינוריים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A6EBE72-EBBE-484C-9AEB-231F4C06D5AB}"/>
              </a:ext>
            </a:extLst>
          </p:cNvPr>
          <p:cNvSpPr txBox="1">
            <a:spLocks/>
          </p:cNvSpPr>
          <p:nvPr/>
        </p:nvSpPr>
        <p:spPr>
          <a:xfrm>
            <a:off x="686644" y="1860206"/>
            <a:ext cx="10577688" cy="402644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he-IL" sz="2100" b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Arial" panose="020B0604020202020204" pitchFamily="34" charset="0"/>
              </a:rPr>
              <a:t>הזדהות משתמש באפליקציה אמורה הייתה להתנהל ע"י שליחת קוד לאימייל ואימות</a:t>
            </a:r>
            <a:endParaRPr lang="he-IL" sz="21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Arial" panose="020B0604020202020204" pitchFamily="34" charset="0"/>
            </a:endParaRPr>
          </a:p>
          <a:p>
            <a:pPr marL="0" indent="0" algn="r" rtl="1">
              <a:buNone/>
            </a:pPr>
            <a:r>
              <a:rPr lang="he-IL" sz="2100" b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Arial" panose="020B0604020202020204" pitchFamily="34" charset="0"/>
              </a:rPr>
              <a:t>    המשתמש באפליקציה ע"י הקוד. </a:t>
            </a:r>
            <a:endParaRPr lang="he-IL" sz="21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Arial" panose="020B0604020202020204" pitchFamily="34" charset="0"/>
            </a:endParaRPr>
          </a:p>
          <a:p>
            <a:pPr marL="0" indent="0" algn="r" rtl="1">
              <a:buNone/>
            </a:pPr>
            <a:r>
              <a:rPr lang="he-IL" sz="2100" b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Arial" panose="020B0604020202020204" pitchFamily="34" charset="0"/>
              </a:rPr>
              <a:t>    בפועל, ההזדהות מתבצעת דרך האימייל (אך ללא קוד) ע"י </a:t>
            </a:r>
            <a:r>
              <a:rPr lang="he-IL" sz="21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Arial" panose="020B0604020202020204" pitchFamily="34" charset="0"/>
              </a:rPr>
              <a:t>firebase</a:t>
            </a:r>
            <a:r>
              <a:rPr lang="he-IL" sz="21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Arial" panose="020B0604020202020204" pitchFamily="34" charset="0"/>
              </a:rPr>
              <a:t> </a:t>
            </a:r>
            <a:r>
              <a:rPr lang="he-IL" sz="21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Arial" panose="020B0604020202020204" pitchFamily="34" charset="0"/>
              </a:rPr>
              <a:t>authentication</a:t>
            </a:r>
            <a:r>
              <a:rPr lang="he-IL" sz="2100" b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Arial" panose="020B0604020202020204" pitchFamily="34" charset="0"/>
              </a:rPr>
              <a:t>.</a:t>
            </a:r>
            <a:endParaRPr lang="he-IL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cs typeface="Arial" panose="020B0604020202020204" pitchFamily="34" charset="0"/>
            </a:endParaRPr>
          </a:p>
          <a:p>
            <a:pPr marL="0" indent="0" algn="r" rtl="1">
              <a:buNone/>
            </a:pPr>
            <a:r>
              <a:rPr lang="he-IL" sz="2100" b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Arial" panose="020B0604020202020204" pitchFamily="34" charset="0"/>
              </a:rPr>
              <a:t>    בעקבות זאת, לא מומש מסד הנתונים שהיה מיועד לשמירת קודי ההזדהות.</a:t>
            </a:r>
          </a:p>
          <a:p>
            <a:pPr algn="r" rtl="1"/>
            <a:r>
              <a:rPr lang="he-IL" sz="2100" b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Arial" panose="020B0604020202020204" pitchFamily="34" charset="0"/>
              </a:rPr>
              <a:t>חיפוש המורים לפי מרחק (במקרה של שיעור פרונטלי) היה אמור להתבצע לפי </a:t>
            </a:r>
          </a:p>
          <a:p>
            <a:pPr marL="0" indent="0" algn="r" rtl="1">
              <a:buNone/>
            </a:pPr>
            <a:r>
              <a:rPr lang="he-IL" sz="2100" b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Arial" panose="020B0604020202020204" pitchFamily="34" charset="0"/>
              </a:rPr>
              <a:t>    מרחק גאוגרפי משוער (לדוגמה, לפי מחוזים). </a:t>
            </a:r>
            <a:endParaRPr lang="en-US" sz="21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Arial" panose="020B0604020202020204" pitchFamily="34" charset="0"/>
            </a:endParaRPr>
          </a:p>
          <a:p>
            <a:pPr marL="0" indent="0" algn="r" rtl="1">
              <a:buNone/>
            </a:pPr>
            <a:r>
              <a:rPr lang="he-IL" sz="2100" b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Arial" panose="020B0604020202020204" pitchFamily="34" charset="0"/>
              </a:rPr>
              <a:t>    בפועל, החיפוש מתבצע לפי סימון ערים (לכל הפחות עיר אחת ולכל היותר כל </a:t>
            </a:r>
            <a:endParaRPr lang="en-US" sz="21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Arial" panose="020B0604020202020204" pitchFamily="34" charset="0"/>
            </a:endParaRPr>
          </a:p>
          <a:p>
            <a:pPr marL="0" indent="0" algn="r" rtl="1">
              <a:buNone/>
            </a:pPr>
            <a:r>
              <a:rPr lang="he-IL" sz="2100" b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Arial" panose="020B0604020202020204" pitchFamily="34" charset="0"/>
              </a:rPr>
              <a:t>    הערים בחיפוש אחד) על מנת למקד את החיפוש.</a:t>
            </a:r>
            <a:endParaRPr lang="he-IL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cs typeface="Arial" panose="020B0604020202020204" pitchFamily="34" charset="0"/>
            </a:endParaRPr>
          </a:p>
          <a:p>
            <a:pPr algn="r" rtl="1"/>
            <a:r>
              <a:rPr lang="he-IL" sz="2100" b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Arial" panose="020B0604020202020204" pitchFamily="34" charset="0"/>
              </a:rPr>
              <a:t>אי ארגון והפרדה של הלוגיקה העסקית סביב </a:t>
            </a:r>
            <a:r>
              <a:rPr lang="he-IL" sz="21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Arial" panose="020B0604020202020204" pitchFamily="34" charset="0"/>
              </a:rPr>
              <a:t>firebase</a:t>
            </a:r>
            <a:r>
              <a:rPr lang="he-IL" sz="21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Arial" panose="020B0604020202020204" pitchFamily="34" charset="0"/>
              </a:rPr>
              <a:t> </a:t>
            </a:r>
            <a:r>
              <a:rPr lang="he-IL" sz="21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Arial" panose="020B0604020202020204" pitchFamily="34" charset="0"/>
              </a:rPr>
              <a:t>cloud</a:t>
            </a:r>
            <a:r>
              <a:rPr lang="he-IL" sz="21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Arial" panose="020B0604020202020204" pitchFamily="34" charset="0"/>
              </a:rPr>
              <a:t> </a:t>
            </a:r>
            <a:r>
              <a:rPr lang="he-IL" sz="21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Arial" panose="020B0604020202020204" pitchFamily="34" charset="0"/>
              </a:rPr>
              <a:t>functoin</a:t>
            </a:r>
            <a:r>
              <a:rPr lang="he-IL" sz="21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Arial" panose="020B0604020202020204" pitchFamily="34" charset="0"/>
              </a:rPr>
              <a:t> (אופציונאלי).</a:t>
            </a:r>
          </a:p>
        </p:txBody>
      </p:sp>
    </p:spTree>
    <p:extLst>
      <p:ext uri="{BB962C8B-B14F-4D97-AF65-F5344CB8AC3E}">
        <p14:creationId xmlns:p14="http://schemas.microsoft.com/office/powerpoint/2010/main" val="2797119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DAC43-3533-4FAF-8B4B-FDDAC3F92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342" y="2170376"/>
            <a:ext cx="4588931" cy="576262"/>
          </a:xfrm>
        </p:spPr>
        <p:txBody>
          <a:bodyPr/>
          <a:lstStyle/>
          <a:p>
            <a:pPr algn="ctr"/>
            <a:r>
              <a:rPr lang="en-US" dirty="0" err="1">
                <a:solidFill>
                  <a:srgbClr val="365F7D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מורים</a:t>
            </a:r>
            <a:r>
              <a:rPr lang="en-US" dirty="0">
                <a:solidFill>
                  <a:srgbClr val="365F7D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rgbClr val="365F7D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פרטיים</a:t>
            </a:r>
            <a:r>
              <a:rPr lang="en-US" dirty="0">
                <a:solidFill>
                  <a:srgbClr val="365F7D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 </a:t>
            </a:r>
            <a:r>
              <a:rPr lang="en-US" dirty="0">
                <a:solidFill>
                  <a:schemeClr val="accent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 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D9389F-0F8D-40EF-86E2-2ECCB10720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321" y="2166937"/>
            <a:ext cx="4604280" cy="576262"/>
          </a:xfrm>
        </p:spPr>
        <p:txBody>
          <a:bodyPr/>
          <a:lstStyle/>
          <a:p>
            <a:pPr algn="ctr"/>
            <a:r>
              <a:rPr lang="he-IL" dirty="0">
                <a:solidFill>
                  <a:srgbClr val="365F7D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לקוחות</a:t>
            </a:r>
            <a:endParaRPr lang="en-US" dirty="0">
              <a:solidFill>
                <a:srgbClr val="365F7D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8" name="תרשים זרימה: סרט מנוקב 2">
            <a:extLst>
              <a:ext uri="{FF2B5EF4-FFF2-40B4-BE49-F238E27FC236}">
                <a16:creationId xmlns:a16="http://schemas.microsoft.com/office/drawing/2014/main" id="{BFDCA4A1-7833-4C62-8691-F4220D7548A4}"/>
              </a:ext>
            </a:extLst>
          </p:cNvPr>
          <p:cNvSpPr/>
          <p:nvPr/>
        </p:nvSpPr>
        <p:spPr>
          <a:xfrm rot="181226">
            <a:off x="6699268" y="431279"/>
            <a:ext cx="4046361" cy="1047642"/>
          </a:xfrm>
          <a:prstGeom prst="flowChartPunchedTape">
            <a:avLst/>
          </a:prstGeom>
          <a:solidFill>
            <a:srgbClr val="365F7D"/>
          </a:solidFill>
          <a:ln>
            <a:solidFill>
              <a:srgbClr val="2B4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כותרת 1">
            <a:extLst>
              <a:ext uri="{FF2B5EF4-FFF2-40B4-BE49-F238E27FC236}">
                <a16:creationId xmlns:a16="http://schemas.microsoft.com/office/drawing/2014/main" id="{462A8060-390D-4833-B4CA-C480CC7489E2}"/>
              </a:ext>
            </a:extLst>
          </p:cNvPr>
          <p:cNvSpPr txBox="1">
            <a:spLocks/>
          </p:cNvSpPr>
          <p:nvPr/>
        </p:nvSpPr>
        <p:spPr>
          <a:xfrm>
            <a:off x="6699267" y="624461"/>
            <a:ext cx="4046361" cy="66127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e-IL"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מערכת</a:t>
            </a:r>
            <a:endParaRPr lang="he-IL" sz="3600" b="1">
              <a:solidFill>
                <a:schemeClr val="tx1"/>
              </a:solidFill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65ABAE9-1C8A-44B3-8178-08A69A85E436}"/>
              </a:ext>
            </a:extLst>
          </p:cNvPr>
          <p:cNvSpPr txBox="1">
            <a:spLocks/>
          </p:cNvSpPr>
          <p:nvPr/>
        </p:nvSpPr>
        <p:spPr>
          <a:xfrm>
            <a:off x="6304188" y="3241331"/>
            <a:ext cx="4722019" cy="25619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he" sz="3200" dirty="0">
                <a:ea typeface="+mn-lt"/>
                <a:cs typeface="+mn-lt"/>
              </a:rPr>
              <a:t>האפליקציה מאפשרת ל</a:t>
            </a:r>
            <a:r>
              <a:rPr lang="he-IL" sz="3200" dirty="0">
                <a:ea typeface="+mn-lt"/>
                <a:cs typeface="+mn-lt"/>
              </a:rPr>
              <a:t>לקוחות</a:t>
            </a:r>
            <a:r>
              <a:rPr lang="he" sz="3200" dirty="0">
                <a:ea typeface="+mn-lt"/>
                <a:cs typeface="+mn-lt"/>
              </a:rPr>
              <a:t> למצוא מורים פרטיים בקלות וביעילות תוך יצירת קשר עם המורים הרצויים דרך צ'אט או מספר טלפון ודירוגם מתוך כרטיסיית המורה.</a:t>
            </a: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 marL="0" indent="0" algn="r" rtl="1">
              <a:buNone/>
            </a:pPr>
            <a:endParaRPr lang="he" sz="32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EB4DCCB-E00E-4643-8AFE-985F6279D3FE}"/>
              </a:ext>
            </a:extLst>
          </p:cNvPr>
          <p:cNvSpPr txBox="1">
            <a:spLocks/>
          </p:cNvSpPr>
          <p:nvPr/>
        </p:nvSpPr>
        <p:spPr>
          <a:xfrm>
            <a:off x="684438" y="3241330"/>
            <a:ext cx="4722019" cy="2561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he" sz="2700">
                <a:ea typeface="+mn-lt"/>
                <a:cs typeface="+mn-lt"/>
              </a:rPr>
              <a:t>האפליקציה מאפשרת למורים פרטיים להגדיר פרופיל מדיוק שיספק להם לקוחות פוטנציאלים.</a:t>
            </a:r>
            <a:endParaRPr lang="en-US" sz="2700">
              <a:ea typeface="+mn-lt"/>
              <a:cs typeface="+mn-lt"/>
            </a:endParaRPr>
          </a:p>
          <a:p>
            <a:pPr marL="0" indent="0" algn="r" rtl="1">
              <a:buNone/>
            </a:pPr>
            <a:endParaRPr lang="he" sz="32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38661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רשים זרימה: סרט מנוקב 3">
            <a:extLst>
              <a:ext uri="{FF2B5EF4-FFF2-40B4-BE49-F238E27FC236}">
                <a16:creationId xmlns:a16="http://schemas.microsoft.com/office/drawing/2014/main" id="{905F4F2E-BC31-4546-B8C0-5DFA6F6CC893}"/>
              </a:ext>
            </a:extLst>
          </p:cNvPr>
          <p:cNvSpPr/>
          <p:nvPr/>
        </p:nvSpPr>
        <p:spPr>
          <a:xfrm rot="181226">
            <a:off x="3297034" y="2101725"/>
            <a:ext cx="6033077" cy="2308190"/>
          </a:xfrm>
          <a:prstGeom prst="flowChartPunchedTape">
            <a:avLst/>
          </a:prstGeom>
          <a:solidFill>
            <a:srgbClr val="365F7D"/>
          </a:solidFill>
          <a:ln>
            <a:solidFill>
              <a:srgbClr val="2B4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20D73A-4F1B-4F58-9E32-3D1A67178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65167" y="2250148"/>
            <a:ext cx="5696809" cy="1457161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ctr"/>
            <a:endParaRPr lang="en-US" sz="2100" b="1" u="sng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"/>
              <a:cs typeface="Arial"/>
            </a:endParaRPr>
          </a:p>
          <a:p>
            <a:pPr algn="ctr"/>
            <a:r>
              <a:rPr lang="he-IL" sz="6600" b="1" dirty="0">
                <a:solidFill>
                  <a:schemeClr val="tx1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קישור </a:t>
            </a:r>
            <a:r>
              <a:rPr lang="he-IL" sz="6600" b="1" dirty="0" err="1">
                <a:solidFill>
                  <a:schemeClr val="tx1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לגיטהאב</a:t>
            </a:r>
            <a:endParaRPr lang="en-US" sz="6400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E51FB5D-073E-4DDF-86A1-E67F67C60532}"/>
              </a:ext>
            </a:extLst>
          </p:cNvPr>
          <p:cNvSpPr txBox="1">
            <a:spLocks/>
          </p:cNvSpPr>
          <p:nvPr/>
        </p:nvSpPr>
        <p:spPr>
          <a:xfrm>
            <a:off x="807156" y="4873028"/>
            <a:ext cx="10577688" cy="14187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en-US" sz="3600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https://github.com/AlmogJakov/TutorTime.git</a:t>
            </a:r>
            <a:endParaRPr lang="he-IL" sz="36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747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תרשים זרימה: סרט מנוקב 2">
            <a:extLst>
              <a:ext uri="{FF2B5EF4-FFF2-40B4-BE49-F238E27FC236}">
                <a16:creationId xmlns:a16="http://schemas.microsoft.com/office/drawing/2014/main" id="{BFDCA4A1-7833-4C62-8691-F4220D7548A4}"/>
              </a:ext>
            </a:extLst>
          </p:cNvPr>
          <p:cNvSpPr/>
          <p:nvPr/>
        </p:nvSpPr>
        <p:spPr>
          <a:xfrm rot="181226">
            <a:off x="6699268" y="431279"/>
            <a:ext cx="4046361" cy="1047642"/>
          </a:xfrm>
          <a:prstGeom prst="flowChartPunchedTape">
            <a:avLst/>
          </a:prstGeom>
          <a:solidFill>
            <a:srgbClr val="365F7D"/>
          </a:solidFill>
          <a:ln>
            <a:solidFill>
              <a:srgbClr val="2B4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כותרת 1">
            <a:extLst>
              <a:ext uri="{FF2B5EF4-FFF2-40B4-BE49-F238E27FC236}">
                <a16:creationId xmlns:a16="http://schemas.microsoft.com/office/drawing/2014/main" id="{462A8060-390D-4833-B4CA-C480CC7489E2}"/>
              </a:ext>
            </a:extLst>
          </p:cNvPr>
          <p:cNvSpPr txBox="1">
            <a:spLocks/>
          </p:cNvSpPr>
          <p:nvPr/>
        </p:nvSpPr>
        <p:spPr>
          <a:xfrm>
            <a:off x="6699267" y="624461"/>
            <a:ext cx="4046361" cy="66127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e-IL" sz="3600" b="1">
                <a:solidFill>
                  <a:schemeClr val="tx1"/>
                </a:solidFill>
                <a:ea typeface="+mj-lt"/>
                <a:cs typeface="Arial" panose="020B0604020202020204" pitchFamily="34" charset="0"/>
              </a:rPr>
              <a:t>מטרות</a:t>
            </a:r>
            <a:endParaRPr lang="he-IL" sz="3600" b="1">
              <a:solidFill>
                <a:schemeClr val="tx1"/>
              </a:solidFill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pic>
        <p:nvPicPr>
          <p:cNvPr id="9" name="Picture 10" descr="A picture containing person&#10;&#10;Description automatically generated">
            <a:extLst>
              <a:ext uri="{FF2B5EF4-FFF2-40B4-BE49-F238E27FC236}">
                <a16:creationId xmlns:a16="http://schemas.microsoft.com/office/drawing/2014/main" id="{6BCC797A-8C35-4137-9268-67002022E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1307306"/>
            <a:ext cx="1885950" cy="14097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72F752BF-4E84-4D59-9DB9-E74C496B7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612" y="2243137"/>
            <a:ext cx="1676401" cy="182403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aphicFrame>
        <p:nvGraphicFramePr>
          <p:cNvPr id="22" name="Content Placeholder 3">
            <a:extLst>
              <a:ext uri="{FF2B5EF4-FFF2-40B4-BE49-F238E27FC236}">
                <a16:creationId xmlns:a16="http://schemas.microsoft.com/office/drawing/2014/main" id="{3A19AD89-8245-4216-9933-963F399172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2198533"/>
              </p:ext>
            </p:extLst>
          </p:nvPr>
        </p:nvGraphicFramePr>
        <p:xfrm>
          <a:off x="5363595" y="1586363"/>
          <a:ext cx="5900736" cy="48241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7" name="Picture 57">
            <a:extLst>
              <a:ext uri="{FF2B5EF4-FFF2-40B4-BE49-F238E27FC236}">
                <a16:creationId xmlns:a16="http://schemas.microsoft.com/office/drawing/2014/main" id="{91A4116F-F68F-4B49-8B95-9AB10834E2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025" y="4456105"/>
            <a:ext cx="2743200" cy="106522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83089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תרשים זרימה: סרט מנוקב 2">
            <a:extLst>
              <a:ext uri="{FF2B5EF4-FFF2-40B4-BE49-F238E27FC236}">
                <a16:creationId xmlns:a16="http://schemas.microsoft.com/office/drawing/2014/main" id="{BFDCA4A1-7833-4C62-8691-F4220D7548A4}"/>
              </a:ext>
            </a:extLst>
          </p:cNvPr>
          <p:cNvSpPr/>
          <p:nvPr/>
        </p:nvSpPr>
        <p:spPr>
          <a:xfrm rot="181226">
            <a:off x="6699268" y="431279"/>
            <a:ext cx="4046361" cy="1047642"/>
          </a:xfrm>
          <a:prstGeom prst="flowChartPunchedTape">
            <a:avLst/>
          </a:prstGeom>
          <a:solidFill>
            <a:srgbClr val="365F7D"/>
          </a:solidFill>
          <a:ln>
            <a:solidFill>
              <a:srgbClr val="2B4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כותרת 1">
            <a:extLst>
              <a:ext uri="{FF2B5EF4-FFF2-40B4-BE49-F238E27FC236}">
                <a16:creationId xmlns:a16="http://schemas.microsoft.com/office/drawing/2014/main" id="{462A8060-390D-4833-B4CA-C480CC7489E2}"/>
              </a:ext>
            </a:extLst>
          </p:cNvPr>
          <p:cNvSpPr txBox="1">
            <a:spLocks/>
          </p:cNvSpPr>
          <p:nvPr/>
        </p:nvSpPr>
        <p:spPr>
          <a:xfrm>
            <a:off x="6699267" y="624461"/>
            <a:ext cx="4046361" cy="66127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e-IL"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מתחרים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65ABAE9-1C8A-44B3-8178-08A69A85E436}"/>
              </a:ext>
            </a:extLst>
          </p:cNvPr>
          <p:cNvSpPr txBox="1">
            <a:spLocks/>
          </p:cNvSpPr>
          <p:nvPr/>
        </p:nvSpPr>
        <p:spPr>
          <a:xfrm>
            <a:off x="8185376" y="2098332"/>
            <a:ext cx="2840831" cy="26572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he" sz="3200">
                <a:ea typeface="+mn-lt"/>
                <a:cs typeface="+mn-lt"/>
              </a:rPr>
              <a:t>יד 2</a:t>
            </a:r>
            <a:endParaRPr lang="en-US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algn="r" rtl="1"/>
            <a:r>
              <a:rPr lang="he" sz="3200">
                <a:ea typeface="+mn-lt"/>
                <a:cs typeface="+mn-lt"/>
              </a:rPr>
              <a:t>LAMA </a:t>
            </a:r>
            <a:endParaRPr lang="he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algn="r" rtl="1"/>
            <a:r>
              <a:rPr lang="he" sz="3200" err="1">
                <a:ea typeface="+mn-lt"/>
                <a:cs typeface="+mn-lt"/>
              </a:rPr>
              <a:t>MyMento</a:t>
            </a:r>
            <a:r>
              <a:rPr lang="en-US" sz="3200">
                <a:ea typeface="+mn-lt"/>
                <a:cs typeface="+mn-lt"/>
              </a:rPr>
              <a:t>r</a:t>
            </a:r>
            <a:r>
              <a:rPr lang="he" sz="3200">
                <a:ea typeface="+mn-lt"/>
                <a:cs typeface="+mn-lt"/>
              </a:rPr>
              <a:t> </a:t>
            </a:r>
            <a:endParaRPr lang="en-US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0" indent="0" algn="r" rtl="1">
              <a:buNone/>
            </a:pPr>
            <a:endParaRPr lang="he" sz="32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9" name="Picture 10" descr="Icon&#10;&#10;Description automatically generated">
            <a:extLst>
              <a:ext uri="{FF2B5EF4-FFF2-40B4-BE49-F238E27FC236}">
                <a16:creationId xmlns:a16="http://schemas.microsoft.com/office/drawing/2014/main" id="{76365AA1-0EE0-416B-9935-056C0053D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069" y="3581400"/>
            <a:ext cx="1543050" cy="15525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Picture 13" descr="A picture containing text, outdoor, clipart&#10;&#10;Description automatically generated">
            <a:extLst>
              <a:ext uri="{FF2B5EF4-FFF2-40B4-BE49-F238E27FC236}">
                <a16:creationId xmlns:a16="http://schemas.microsoft.com/office/drawing/2014/main" id="{B770A632-5C14-470A-B187-F8E406A13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719" y="1935956"/>
            <a:ext cx="1143000" cy="11525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4" name="Picture 1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F19CB50-8AA9-4A41-9A5E-54FEAC23E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35956"/>
            <a:ext cx="1609725" cy="9620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5987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רשים זרימה: סרט מנוקב 3">
            <a:extLst>
              <a:ext uri="{FF2B5EF4-FFF2-40B4-BE49-F238E27FC236}">
                <a16:creationId xmlns:a16="http://schemas.microsoft.com/office/drawing/2014/main" id="{905F4F2E-BC31-4546-B8C0-5DFA6F6CC893}"/>
              </a:ext>
            </a:extLst>
          </p:cNvPr>
          <p:cNvSpPr/>
          <p:nvPr/>
        </p:nvSpPr>
        <p:spPr>
          <a:xfrm rot="181226">
            <a:off x="3297034" y="2101725"/>
            <a:ext cx="6033077" cy="2308190"/>
          </a:xfrm>
          <a:prstGeom prst="flowChartPunchedTape">
            <a:avLst/>
          </a:prstGeom>
          <a:solidFill>
            <a:srgbClr val="365F7D"/>
          </a:solidFill>
          <a:ln>
            <a:solidFill>
              <a:srgbClr val="2B4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20D73A-4F1B-4F58-9E32-3D1A67178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46695" y="2268620"/>
            <a:ext cx="5696809" cy="1457161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ctr"/>
            <a:endParaRPr lang="en-US" sz="2100" b="1" u="sng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"/>
              <a:cs typeface="Arial"/>
            </a:endParaRPr>
          </a:p>
          <a:p>
            <a:pPr algn="ctr"/>
            <a:r>
              <a:rPr lang="he-IL" sz="6400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דרישות מרכזיות</a:t>
            </a:r>
            <a:endParaRPr lang="en-US" sz="6400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088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רשים זרימה: סרט מנוקב 2">
            <a:extLst>
              <a:ext uri="{FF2B5EF4-FFF2-40B4-BE49-F238E27FC236}">
                <a16:creationId xmlns:a16="http://schemas.microsoft.com/office/drawing/2014/main" id="{CC68A0A3-F856-4818-ACD5-C903C1B53322}"/>
              </a:ext>
            </a:extLst>
          </p:cNvPr>
          <p:cNvSpPr/>
          <p:nvPr/>
        </p:nvSpPr>
        <p:spPr>
          <a:xfrm rot="181226">
            <a:off x="6699268" y="431279"/>
            <a:ext cx="4046361" cy="1047642"/>
          </a:xfrm>
          <a:prstGeom prst="flowChartPunchedTape">
            <a:avLst/>
          </a:prstGeom>
          <a:solidFill>
            <a:srgbClr val="365F7D"/>
          </a:solidFill>
          <a:ln>
            <a:solidFill>
              <a:srgbClr val="2B4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FEE7D8B-93FC-45A9-8BFD-13F4EDC0D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67" y="624461"/>
            <a:ext cx="4046361" cy="661277"/>
          </a:xfrm>
          <a:noFill/>
        </p:spPr>
        <p:txBody>
          <a:bodyPr>
            <a:normAutofit/>
          </a:bodyPr>
          <a:lstStyle/>
          <a:p>
            <a:pPr algn="ctr"/>
            <a:r>
              <a:rPr lang="he-IL" sz="3600" b="1">
                <a:solidFill>
                  <a:schemeClr val="tx1"/>
                </a:solidFill>
                <a:cs typeface="Arial" panose="020B0604020202020204" pitchFamily="34" charset="0"/>
              </a:rPr>
              <a:t>דרישות המערכת</a:t>
            </a:r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A6EBE72-EBBE-484C-9AEB-231F4C06D5AB}"/>
              </a:ext>
            </a:extLst>
          </p:cNvPr>
          <p:cNvSpPr txBox="1">
            <a:spLocks/>
          </p:cNvSpPr>
          <p:nvPr/>
        </p:nvSpPr>
        <p:spPr>
          <a:xfrm>
            <a:off x="921011" y="1860206"/>
            <a:ext cx="10343321" cy="42354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he" sz="3200">
                <a:ea typeface="+mn-lt"/>
                <a:cs typeface="+mn-lt"/>
              </a:rPr>
              <a:t>מתן אפשרות להזנת פרטים באופן מפורט לגבי כישורי המורה במקצוע המיועד.</a:t>
            </a:r>
            <a:endParaRPr lang="en-US"/>
          </a:p>
          <a:p>
            <a:pPr algn="r" rtl="1"/>
            <a:r>
              <a:rPr lang="he" sz="3200">
                <a:ea typeface="+mn-lt"/>
                <a:cs typeface="+mn-lt"/>
              </a:rPr>
              <a:t>שמירה עקבית של נתוני המערכת במסד נתונים ייחודי כפי שהוזנו.</a:t>
            </a:r>
            <a:endParaRPr lang="he"/>
          </a:p>
          <a:p>
            <a:pPr algn="r" rtl="1"/>
            <a:r>
              <a:rPr lang="he" sz="3200">
                <a:ea typeface="+mn-lt"/>
                <a:cs typeface="+mn-lt"/>
              </a:rPr>
              <a:t>אפשרויות חיפוש מתקדמות (לפי: מקצוע, אזור מגורים, פרונטלי\מקוון ומחיר)</a:t>
            </a:r>
            <a:endParaRPr lang="he"/>
          </a:p>
          <a:p>
            <a:pPr algn="r" rtl="1"/>
            <a:r>
              <a:rPr lang="he" sz="3200">
                <a:ea typeface="+mn-lt"/>
                <a:cs typeface="+mn-lt"/>
              </a:rPr>
              <a:t>זמינות של </a:t>
            </a:r>
            <a:r>
              <a:rPr lang="en-US" sz="3200">
                <a:ea typeface="+mn-lt"/>
                <a:cs typeface="+mn-lt"/>
              </a:rPr>
              <a:t>24/7</a:t>
            </a:r>
            <a:r>
              <a:rPr lang="he" sz="3200">
                <a:ea typeface="+mn-lt"/>
                <a:cs typeface="+mn-lt"/>
              </a:rPr>
              <a:t>.</a:t>
            </a:r>
            <a:endParaRPr lang="he"/>
          </a:p>
          <a:p>
            <a:pPr algn="r" rtl="1"/>
            <a:r>
              <a:rPr lang="he" sz="3200">
                <a:ea typeface="+mn-lt"/>
                <a:cs typeface="+mn-lt"/>
              </a:rPr>
              <a:t>ממשק יעיל ונוח עבור המשתמש.</a:t>
            </a:r>
            <a:endParaRPr lang="he">
              <a:ea typeface="+mn-lt"/>
              <a:cs typeface="+mn-lt"/>
            </a:endParaRPr>
          </a:p>
          <a:p>
            <a:pPr marL="0" indent="0" algn="r" rtl="1">
              <a:buNone/>
            </a:pPr>
            <a:endParaRPr lang="he" sz="32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74799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רשים זרימה: סרט מנוקב 3">
            <a:extLst>
              <a:ext uri="{FF2B5EF4-FFF2-40B4-BE49-F238E27FC236}">
                <a16:creationId xmlns:a16="http://schemas.microsoft.com/office/drawing/2014/main" id="{905F4F2E-BC31-4546-B8C0-5DFA6F6CC893}"/>
              </a:ext>
            </a:extLst>
          </p:cNvPr>
          <p:cNvSpPr/>
          <p:nvPr/>
        </p:nvSpPr>
        <p:spPr>
          <a:xfrm rot="181226">
            <a:off x="3297034" y="2101725"/>
            <a:ext cx="6033077" cy="2308190"/>
          </a:xfrm>
          <a:prstGeom prst="flowChartPunchedTape">
            <a:avLst/>
          </a:prstGeom>
          <a:solidFill>
            <a:srgbClr val="365F7D"/>
          </a:solidFill>
          <a:ln>
            <a:solidFill>
              <a:srgbClr val="2B4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20D73A-4F1B-4F58-9E32-3D1A67178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46695" y="2268620"/>
            <a:ext cx="5696809" cy="1457161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ctr"/>
            <a:endParaRPr lang="en-US" sz="2100" b="1" u="sng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"/>
              <a:cs typeface="Arial"/>
            </a:endParaRPr>
          </a:p>
          <a:p>
            <a:pPr algn="ctr"/>
            <a:r>
              <a:rPr lang="he-IL" sz="6400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תרשימי המערכת</a:t>
            </a:r>
            <a:endParaRPr lang="en-US" sz="6400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9215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F4B54B"/>
      </a:accent1>
      <a:accent2>
        <a:srgbClr val="A2C84E"/>
      </a:accent2>
      <a:accent3>
        <a:srgbClr val="4BC298"/>
      </a:accent3>
      <a:accent4>
        <a:srgbClr val="4CB5D3"/>
      </a:accent4>
      <a:accent5>
        <a:srgbClr val="9167E3"/>
      </a:accent5>
      <a:accent6>
        <a:srgbClr val="E05073"/>
      </a:accent6>
      <a:hlink>
        <a:srgbClr val="E19520"/>
      </a:hlink>
      <a:folHlink>
        <a:srgbClr val="E8B15D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DD1DAD52-B525-46B5-8E87-60EE23581B9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CBF9558142196489228AE3CD55293FF" ma:contentTypeVersion="5" ma:contentTypeDescription="Create a new document." ma:contentTypeScope="" ma:versionID="5ed3b490a6a4719770c2e83aa915ad5f">
  <xsd:schema xmlns:xsd="http://www.w3.org/2001/XMLSchema" xmlns:xs="http://www.w3.org/2001/XMLSchema" xmlns:p="http://schemas.microsoft.com/office/2006/metadata/properties" xmlns:ns3="ab59c596-33fb-4050-9b03-1577c1ce85fd" xmlns:ns4="522a116a-e4b5-452d-8734-ccd187f56b2a" targetNamespace="http://schemas.microsoft.com/office/2006/metadata/properties" ma:root="true" ma:fieldsID="225a943166d0b4564ba8f04600f06661" ns3:_="" ns4:_="">
    <xsd:import namespace="ab59c596-33fb-4050-9b03-1577c1ce85fd"/>
    <xsd:import namespace="522a116a-e4b5-452d-8734-ccd187f56b2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59c596-33fb-4050-9b03-1577c1ce85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2a116a-e4b5-452d-8734-ccd187f56b2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1611031-1A7A-403A-A96F-26C0F9671F1A}">
  <ds:schemaRefs>
    <ds:schemaRef ds:uri="522a116a-e4b5-452d-8734-ccd187f56b2a"/>
    <ds:schemaRef ds:uri="ab59c596-33fb-4050-9b03-1577c1ce85f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143072B-B12D-444E-81A4-A19F0F1D2125}">
  <ds:schemaRefs>
    <ds:schemaRef ds:uri="http://schemas.microsoft.com/office/2006/documentManagement/types"/>
    <ds:schemaRef ds:uri="522a116a-e4b5-452d-8734-ccd187f56b2a"/>
    <ds:schemaRef ds:uri="http://purl.org/dc/elements/1.1/"/>
    <ds:schemaRef ds:uri="http://schemas.microsoft.com/office/2006/metadata/properties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ab59c596-33fb-4050-9b03-1577c1ce85fd"/>
  </ds:schemaRefs>
</ds:datastoreItem>
</file>

<file path=customXml/itemProps3.xml><?xml version="1.0" encoding="utf-8"?>
<ds:datastoreItem xmlns:ds="http://schemas.openxmlformats.org/officeDocument/2006/customXml" ds:itemID="{6623BE9A-96D5-48C7-8716-2DFC8F6077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1201</Words>
  <Application>Microsoft Office PowerPoint</Application>
  <PresentationFormat>מסך רחב</PresentationFormat>
  <Paragraphs>149</Paragraphs>
  <Slides>40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2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40</vt:i4>
      </vt:variant>
    </vt:vector>
  </HeadingPairs>
  <TitlesOfParts>
    <vt:vector size="43" baseType="lpstr">
      <vt:lpstr>Arial</vt:lpstr>
      <vt:lpstr>Century Gothic</vt:lpstr>
      <vt:lpstr>Mesh</vt:lpstr>
      <vt:lpstr>מצגת של PowerPoint‏</vt:lpstr>
      <vt:lpstr>מצגת של PowerPoint‏</vt:lpstr>
      <vt:lpstr>מערכת</vt:lpstr>
      <vt:lpstr>מצגת של PowerPoint‏</vt:lpstr>
      <vt:lpstr>מצגת של PowerPoint‏</vt:lpstr>
      <vt:lpstr>מצגת של PowerPoint‏</vt:lpstr>
      <vt:lpstr>מצגת של PowerPoint‏</vt:lpstr>
      <vt:lpstr>דרישות המערכת</vt:lpstr>
      <vt:lpstr>מצגת של PowerPoint‏</vt:lpstr>
      <vt:lpstr>דיאגרמות</vt:lpstr>
      <vt:lpstr>דיאגרמות</vt:lpstr>
      <vt:lpstr>דיאגרמות</vt:lpstr>
      <vt:lpstr>דיאגרמות</vt:lpstr>
      <vt:lpstr>REAL TIME DATABASE</vt:lpstr>
      <vt:lpstr>REAL TIME DATABASE</vt:lpstr>
      <vt:lpstr>מצגת של PowerPoint‏</vt:lpstr>
      <vt:lpstr>ספריות</vt:lpstr>
      <vt:lpstr>בחירת שפה</vt:lpstr>
      <vt:lpstr>דפי הכניסה לאפליקציה</vt:lpstr>
      <vt:lpstr>דפי הכניסה לאפליקציה</vt:lpstr>
      <vt:lpstr>דפי הכניסה לאפליקציה</vt:lpstr>
      <vt:lpstr>דפי הכניסה לאפליקציה</vt:lpstr>
      <vt:lpstr>דפי הכניסה לאפליקציה</vt:lpstr>
      <vt:lpstr> תפריט התלמיד</vt:lpstr>
      <vt:lpstr>מסכי התלמיד</vt:lpstr>
      <vt:lpstr>מסכי התלמיד</vt:lpstr>
      <vt:lpstr>מסכי התלמיד/המורה</vt:lpstr>
      <vt:lpstr>מסכי התלמיד/המורה</vt:lpstr>
      <vt:lpstr>מסכי התלמיד/המורה</vt:lpstr>
      <vt:lpstr>מסכי התלמיד/המורה</vt:lpstr>
      <vt:lpstr>מסכי התלמיד/המורה</vt:lpstr>
      <vt:lpstr>מסכי התלמיד/המורה</vt:lpstr>
      <vt:lpstr>מסכי המורה</vt:lpstr>
      <vt:lpstr>מסכי המורה</vt:lpstr>
      <vt:lpstr>מסכי המורה</vt:lpstr>
      <vt:lpstr>מצגת של PowerPoint‏</vt:lpstr>
      <vt:lpstr>פערים</vt:lpstr>
      <vt:lpstr>פערים</vt:lpstr>
      <vt:lpstr>פערים מינוריים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 Time</dc:title>
  <dc:creator>אלמוג יעקב מעטוף</dc:creator>
  <cp:lastModifiedBy>אלמוג יעקב מעטוף</cp:lastModifiedBy>
  <cp:revision>2</cp:revision>
  <dcterms:created xsi:type="dcterms:W3CDTF">2021-12-27T12:46:01Z</dcterms:created>
  <dcterms:modified xsi:type="dcterms:W3CDTF">2022-01-02T02:10:49Z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0x0101005CBF9558142196489228AE3CD55293FF</vt:lpwstr>
  </property>
</Properties>
</file>